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6" r:id="rId2"/>
  </p:sldMasterIdLst>
  <p:notesMasterIdLst>
    <p:notesMasterId r:id="rId28"/>
  </p:notesMasterIdLst>
  <p:sldIdLst>
    <p:sldId id="384" r:id="rId3"/>
    <p:sldId id="405" r:id="rId4"/>
    <p:sldId id="370" r:id="rId5"/>
    <p:sldId id="385" r:id="rId6"/>
    <p:sldId id="400" r:id="rId7"/>
    <p:sldId id="404" r:id="rId8"/>
    <p:sldId id="396" r:id="rId9"/>
    <p:sldId id="406" r:id="rId10"/>
    <p:sldId id="407" r:id="rId11"/>
    <p:sldId id="408" r:id="rId12"/>
    <p:sldId id="409" r:id="rId13"/>
    <p:sldId id="410" r:id="rId14"/>
    <p:sldId id="411" r:id="rId15"/>
    <p:sldId id="367" r:id="rId16"/>
    <p:sldId id="412" r:id="rId17"/>
    <p:sldId id="413" r:id="rId18"/>
    <p:sldId id="382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395" r:id="rId2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6106D2-509F-4181-A609-669263979D5B}">
          <p14:sldIdLst>
            <p14:sldId id="384"/>
            <p14:sldId id="405"/>
            <p14:sldId id="370"/>
            <p14:sldId id="385"/>
            <p14:sldId id="400"/>
            <p14:sldId id="404"/>
            <p14:sldId id="396"/>
            <p14:sldId id="406"/>
            <p14:sldId id="407"/>
            <p14:sldId id="408"/>
            <p14:sldId id="409"/>
            <p14:sldId id="410"/>
            <p14:sldId id="411"/>
            <p14:sldId id="367"/>
            <p14:sldId id="412"/>
            <p14:sldId id="413"/>
            <p14:sldId id="382"/>
            <p14:sldId id="414"/>
            <p14:sldId id="415"/>
            <p14:sldId id="416"/>
            <p14:sldId id="417"/>
            <p14:sldId id="418"/>
            <p14:sldId id="419"/>
            <p14:sldId id="420"/>
            <p14:sldId id="3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na Holzhauer-Barrie" initials="JH" lastIdx="10" clrIdx="0"/>
  <p:cmAuthor id="1" name="Viktoria McMillan" initials="VM" lastIdx="45" clrIdx="1"/>
  <p:cmAuthor id="2" name="Steiner Michael - Consultant Resp Physician" initials="MCS" lastIdx="12" clrIdx="2"/>
  <p:cmAuthor id="3" name="Derek" initials="D" lastIdx="0" clrIdx="3"/>
  <p:cmAuthor id="4" name="Kajal Mortier" initials="KM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EBE"/>
    <a:srgbClr val="00A499"/>
    <a:srgbClr val="7EDDD3"/>
    <a:srgbClr val="B30144"/>
    <a:srgbClr val="2C81BD"/>
    <a:srgbClr val="FF9966"/>
    <a:srgbClr val="FF9999"/>
    <a:srgbClr val="D6C4E2"/>
    <a:srgbClr val="006269"/>
    <a:srgbClr val="C7D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87179" autoAdjust="0"/>
  </p:normalViewPr>
  <p:slideViewPr>
    <p:cSldViewPr>
      <p:cViewPr>
        <p:scale>
          <a:sx n="90" d="100"/>
          <a:sy n="90" d="100"/>
        </p:scale>
        <p:origin x="-24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499"/>
            </a:solidFill>
          </c:spPr>
          <c:explosion val="25"/>
          <c:dPt>
            <c:idx val="1"/>
            <c:bubble3D val="0"/>
            <c:spPr>
              <a:solidFill>
                <a:srgbClr val="7EDDD3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Accepted mrc 5</c:v>
                </c:pt>
                <c:pt idx="1">
                  <c:v>did not accept mrc 5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EDDD3"/>
            </a:solidFill>
          </c:spPr>
          <c:explosion val="25"/>
          <c:dPt>
            <c:idx val="0"/>
            <c:bubble3D val="0"/>
            <c:spPr>
              <a:solidFill>
                <a:schemeClr val="accent1"/>
              </a:solidFill>
            </c:spPr>
          </c:dPt>
          <c:cat>
            <c:strRef>
              <c:f>Sheet1!$A$2:$A$3</c:f>
              <c:strCache>
                <c:ptCount val="2"/>
                <c:pt idx="0">
                  <c:v>do not accept mrc 5 2015</c:v>
                </c:pt>
                <c:pt idx="1">
                  <c:v>accept mrc 5 2015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22232952970973E-2"/>
          <c:y val="1.2849810990182916E-2"/>
          <c:w val="0.90417776704702901"/>
          <c:h val="0.896560823889643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EDDD3"/>
              </a:solidFill>
            </c:spPr>
          </c:dPt>
          <c:dPt>
            <c:idx val="1"/>
            <c:bubble3D val="0"/>
            <c:spPr>
              <a:solidFill>
                <a:srgbClr val="00A499"/>
              </a:solidFill>
            </c:spPr>
          </c:dPt>
          <c:cat>
            <c:strRef>
              <c:f>Sheet1!$A$2:$A$3</c:f>
              <c:strCache>
                <c:ptCount val="2"/>
                <c:pt idx="0">
                  <c:v>Muscle strength</c:v>
                </c:pt>
                <c:pt idx="1">
                  <c:v>No muscle strength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explosion val="49"/>
          <c:dPt>
            <c:idx val="0"/>
            <c:bubble3D val="0"/>
            <c:spPr>
              <a:solidFill>
                <a:srgbClr val="C7DCE9"/>
              </a:solidFill>
            </c:spPr>
          </c:dPt>
          <c:dPt>
            <c:idx val="1"/>
            <c:bubble3D val="0"/>
            <c:spPr>
              <a:solidFill>
                <a:srgbClr val="7EDDD3"/>
              </a:solidFill>
            </c:spPr>
          </c:dPt>
          <c:cat>
            <c:strRef>
              <c:f>Sheet1!$A$2:$A$3</c:f>
              <c:strCache>
                <c:ptCount val="2"/>
                <c:pt idx="0">
                  <c:v>Muscle strength</c:v>
                </c:pt>
                <c:pt idx="1">
                  <c:v>No muscle strength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ISWT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6MWT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SGRQ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CRQ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393280"/>
        <c:axId val="51394816"/>
      </c:barChart>
      <c:catAx>
        <c:axId val="51393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1394816"/>
        <c:crosses val="autoZero"/>
        <c:auto val="1"/>
        <c:lblAlgn val="ctr"/>
        <c:lblOffset val="100"/>
        <c:noMultiLvlLbl val="0"/>
      </c:catAx>
      <c:valAx>
        <c:axId val="513948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1393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ISWT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6MWT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SGRQ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CRQ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491968"/>
        <c:axId val="51493504"/>
      </c:barChart>
      <c:catAx>
        <c:axId val="514919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1493504"/>
        <c:crosses val="autoZero"/>
        <c:auto val="1"/>
        <c:lblAlgn val="ctr"/>
        <c:lblOffset val="100"/>
        <c:noMultiLvlLbl val="0"/>
      </c:catAx>
      <c:valAx>
        <c:axId val="514935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149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47128-8481-4BD0-B741-1109E55BD8C3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3EC5E9A1-FC06-49AA-9F30-559D5B2476D6}">
      <dgm:prSet phldrT="[Text]" custT="1"/>
      <dgm:spPr/>
      <dgm:t>
        <a:bodyPr/>
        <a:lstStyle/>
        <a:p>
          <a:r>
            <a:rPr lang="en-GB" sz="2800" b="1" dirty="0"/>
            <a:t>S</a:t>
          </a:r>
        </a:p>
      </dgm:t>
    </dgm:pt>
    <dgm:pt modelId="{11AD1038-95D4-4F82-A76D-BF734CA6B3FF}" type="parTrans" cxnId="{17A0EB21-EA2D-4845-82F2-61DD3DE65900}">
      <dgm:prSet/>
      <dgm:spPr/>
      <dgm:t>
        <a:bodyPr/>
        <a:lstStyle/>
        <a:p>
          <a:endParaRPr lang="en-GB"/>
        </a:p>
      </dgm:t>
    </dgm:pt>
    <dgm:pt modelId="{09B6A637-59D8-4D3C-ADDB-0A48C5876468}" type="sibTrans" cxnId="{17A0EB21-EA2D-4845-82F2-61DD3DE65900}">
      <dgm:prSet/>
      <dgm:spPr/>
      <dgm:t>
        <a:bodyPr/>
        <a:lstStyle/>
        <a:p>
          <a:endParaRPr lang="en-GB"/>
        </a:p>
      </dgm:t>
    </dgm:pt>
    <dgm:pt modelId="{A47C9632-46A4-4D92-8E4C-09D5ABD18DAC}">
      <dgm:prSet phldrT="[Text]" custT="1"/>
      <dgm:spPr/>
      <dgm:t>
        <a:bodyPr/>
        <a:lstStyle/>
        <a:p>
          <a:r>
            <a:rPr lang="en-GB" sz="2800" dirty="0"/>
            <a:t>Specific</a:t>
          </a:r>
          <a:endParaRPr lang="en-GB" sz="3400" dirty="0"/>
        </a:p>
      </dgm:t>
    </dgm:pt>
    <dgm:pt modelId="{8B873B57-AB8C-4DA8-851B-AF446B3000E5}" type="parTrans" cxnId="{60922C1C-4761-4D8B-BBD9-1CD18C83F0B4}">
      <dgm:prSet/>
      <dgm:spPr/>
      <dgm:t>
        <a:bodyPr/>
        <a:lstStyle/>
        <a:p>
          <a:endParaRPr lang="en-GB"/>
        </a:p>
      </dgm:t>
    </dgm:pt>
    <dgm:pt modelId="{33EF28DA-E18C-4EDB-ACEF-3929816B5A99}" type="sibTrans" cxnId="{60922C1C-4761-4D8B-BBD9-1CD18C83F0B4}">
      <dgm:prSet/>
      <dgm:spPr/>
      <dgm:t>
        <a:bodyPr/>
        <a:lstStyle/>
        <a:p>
          <a:endParaRPr lang="en-GB"/>
        </a:p>
      </dgm:t>
    </dgm:pt>
    <dgm:pt modelId="{219D1552-E1FD-41D8-A336-20F1372246C9}">
      <dgm:prSet phldrT="[Text]" custT="1"/>
      <dgm:spPr/>
      <dgm:t>
        <a:bodyPr/>
        <a:lstStyle/>
        <a:p>
          <a:r>
            <a:rPr lang="en-GB" sz="2800" b="1" dirty="0"/>
            <a:t>M</a:t>
          </a:r>
        </a:p>
      </dgm:t>
    </dgm:pt>
    <dgm:pt modelId="{BF064681-659A-43AA-970B-01EAAF0B9B87}" type="parTrans" cxnId="{86B424C0-A8DE-40AF-AB01-628BF6492212}">
      <dgm:prSet/>
      <dgm:spPr/>
      <dgm:t>
        <a:bodyPr/>
        <a:lstStyle/>
        <a:p>
          <a:endParaRPr lang="en-GB"/>
        </a:p>
      </dgm:t>
    </dgm:pt>
    <dgm:pt modelId="{12739230-FCBB-4703-9F63-64F2AE721C00}" type="sibTrans" cxnId="{86B424C0-A8DE-40AF-AB01-628BF6492212}">
      <dgm:prSet/>
      <dgm:spPr/>
      <dgm:t>
        <a:bodyPr/>
        <a:lstStyle/>
        <a:p>
          <a:endParaRPr lang="en-GB"/>
        </a:p>
      </dgm:t>
    </dgm:pt>
    <dgm:pt modelId="{5FBA2C8B-374E-49AA-86F6-2C1092E0CE93}">
      <dgm:prSet phldrT="[Text]" custT="1"/>
      <dgm:spPr/>
      <dgm:t>
        <a:bodyPr/>
        <a:lstStyle/>
        <a:p>
          <a:r>
            <a:rPr lang="en-GB" sz="2800" dirty="0"/>
            <a:t>Measurable</a:t>
          </a:r>
          <a:endParaRPr lang="en-GB" sz="3400" dirty="0"/>
        </a:p>
      </dgm:t>
    </dgm:pt>
    <dgm:pt modelId="{8AE2231A-7125-4AAF-83D3-E1E89C37310F}" type="parTrans" cxnId="{4DCEFD31-3FE5-4176-B6D1-5CF240240D34}">
      <dgm:prSet/>
      <dgm:spPr/>
      <dgm:t>
        <a:bodyPr/>
        <a:lstStyle/>
        <a:p>
          <a:endParaRPr lang="en-GB"/>
        </a:p>
      </dgm:t>
    </dgm:pt>
    <dgm:pt modelId="{7C7E5566-3B0C-4135-B423-1B1BCEA69DC1}" type="sibTrans" cxnId="{4DCEFD31-3FE5-4176-B6D1-5CF240240D34}">
      <dgm:prSet/>
      <dgm:spPr/>
      <dgm:t>
        <a:bodyPr/>
        <a:lstStyle/>
        <a:p>
          <a:endParaRPr lang="en-GB"/>
        </a:p>
      </dgm:t>
    </dgm:pt>
    <dgm:pt modelId="{5973C884-FFBF-40E5-BF58-AF86D78635BC}">
      <dgm:prSet phldrT="[Text]" custT="1"/>
      <dgm:spPr/>
      <dgm:t>
        <a:bodyPr/>
        <a:lstStyle/>
        <a:p>
          <a:r>
            <a:rPr lang="en-GB" sz="2800" b="1" dirty="0"/>
            <a:t>A</a:t>
          </a:r>
        </a:p>
      </dgm:t>
    </dgm:pt>
    <dgm:pt modelId="{A2ADF552-E5B0-4B7A-8426-DD2C0C599618}" type="parTrans" cxnId="{CD587869-BA5B-49C1-91D0-3C830F46A38D}">
      <dgm:prSet/>
      <dgm:spPr/>
      <dgm:t>
        <a:bodyPr/>
        <a:lstStyle/>
        <a:p>
          <a:endParaRPr lang="en-GB"/>
        </a:p>
      </dgm:t>
    </dgm:pt>
    <dgm:pt modelId="{5973F954-2220-4ED8-806C-C5FBE3A35969}" type="sibTrans" cxnId="{CD587869-BA5B-49C1-91D0-3C830F46A38D}">
      <dgm:prSet/>
      <dgm:spPr/>
      <dgm:t>
        <a:bodyPr/>
        <a:lstStyle/>
        <a:p>
          <a:endParaRPr lang="en-GB"/>
        </a:p>
      </dgm:t>
    </dgm:pt>
    <dgm:pt modelId="{E3CA5747-075F-4794-93DE-9FC3EE5417EC}">
      <dgm:prSet phldrT="[Text]" custT="1"/>
      <dgm:spPr/>
      <dgm:t>
        <a:bodyPr/>
        <a:lstStyle/>
        <a:p>
          <a:r>
            <a:rPr lang="en-GB" sz="2800" dirty="0"/>
            <a:t>Achievable</a:t>
          </a:r>
          <a:endParaRPr lang="en-GB" sz="3400" dirty="0"/>
        </a:p>
      </dgm:t>
    </dgm:pt>
    <dgm:pt modelId="{4CB4F76A-8119-41C6-B12E-CCF0D05DE277}" type="parTrans" cxnId="{390A8431-43CF-46B1-827C-A801943D2AD4}">
      <dgm:prSet/>
      <dgm:spPr/>
      <dgm:t>
        <a:bodyPr/>
        <a:lstStyle/>
        <a:p>
          <a:endParaRPr lang="en-GB"/>
        </a:p>
      </dgm:t>
    </dgm:pt>
    <dgm:pt modelId="{7047A19A-4566-4370-B72C-C307201AC7BE}" type="sibTrans" cxnId="{390A8431-43CF-46B1-827C-A801943D2AD4}">
      <dgm:prSet/>
      <dgm:spPr/>
      <dgm:t>
        <a:bodyPr/>
        <a:lstStyle/>
        <a:p>
          <a:endParaRPr lang="en-GB"/>
        </a:p>
      </dgm:t>
    </dgm:pt>
    <dgm:pt modelId="{54701173-6806-42EE-8ABF-78C6F02BE277}">
      <dgm:prSet phldrT="[Text]" custT="1"/>
      <dgm:spPr/>
      <dgm:t>
        <a:bodyPr/>
        <a:lstStyle/>
        <a:p>
          <a:r>
            <a:rPr lang="en-GB" sz="2800" b="1" dirty="0"/>
            <a:t>R</a:t>
          </a:r>
        </a:p>
      </dgm:t>
    </dgm:pt>
    <dgm:pt modelId="{5A4688D3-C989-41DF-9F6F-F5AB3CA9CEF1}" type="parTrans" cxnId="{2FAB2E83-8285-42B2-9DE0-7EE5EC85EB1F}">
      <dgm:prSet/>
      <dgm:spPr/>
      <dgm:t>
        <a:bodyPr/>
        <a:lstStyle/>
        <a:p>
          <a:endParaRPr lang="en-GB"/>
        </a:p>
      </dgm:t>
    </dgm:pt>
    <dgm:pt modelId="{98F30BE8-95E8-438F-AA41-1372713E35E3}" type="sibTrans" cxnId="{2FAB2E83-8285-42B2-9DE0-7EE5EC85EB1F}">
      <dgm:prSet/>
      <dgm:spPr/>
      <dgm:t>
        <a:bodyPr/>
        <a:lstStyle/>
        <a:p>
          <a:endParaRPr lang="en-GB"/>
        </a:p>
      </dgm:t>
    </dgm:pt>
    <dgm:pt modelId="{A9496E31-5940-48E6-A980-9563BE244A2F}">
      <dgm:prSet phldrT="[Text]" custT="1"/>
      <dgm:spPr/>
      <dgm:t>
        <a:bodyPr/>
        <a:lstStyle/>
        <a:p>
          <a:r>
            <a:rPr lang="en-GB" sz="2800" dirty="0"/>
            <a:t>Realistic</a:t>
          </a:r>
          <a:endParaRPr lang="en-GB" sz="3400" dirty="0"/>
        </a:p>
      </dgm:t>
    </dgm:pt>
    <dgm:pt modelId="{6D39102E-D767-4A72-8215-6BB3A2A281E2}" type="parTrans" cxnId="{75B4B680-49A4-4A5A-B5AB-F7018432DD72}">
      <dgm:prSet/>
      <dgm:spPr/>
      <dgm:t>
        <a:bodyPr/>
        <a:lstStyle/>
        <a:p>
          <a:endParaRPr lang="en-GB"/>
        </a:p>
      </dgm:t>
    </dgm:pt>
    <dgm:pt modelId="{17375239-F5BF-4431-BE52-A86D1734210F}" type="sibTrans" cxnId="{75B4B680-49A4-4A5A-B5AB-F7018432DD72}">
      <dgm:prSet/>
      <dgm:spPr/>
      <dgm:t>
        <a:bodyPr/>
        <a:lstStyle/>
        <a:p>
          <a:endParaRPr lang="en-GB"/>
        </a:p>
      </dgm:t>
    </dgm:pt>
    <dgm:pt modelId="{4983C08B-EAE8-44EC-B264-10DD54432693}">
      <dgm:prSet phldrT="[Text]" custT="1"/>
      <dgm:spPr/>
      <dgm:t>
        <a:bodyPr/>
        <a:lstStyle/>
        <a:p>
          <a:r>
            <a:rPr lang="en-GB" sz="2800" b="1" dirty="0"/>
            <a:t>T</a:t>
          </a:r>
        </a:p>
      </dgm:t>
    </dgm:pt>
    <dgm:pt modelId="{633698AC-BBB4-406D-96A2-3C8433AC75A2}" type="parTrans" cxnId="{7779B8A2-F6C8-4378-981B-42AC0F5EE06D}">
      <dgm:prSet/>
      <dgm:spPr/>
      <dgm:t>
        <a:bodyPr/>
        <a:lstStyle/>
        <a:p>
          <a:endParaRPr lang="en-GB"/>
        </a:p>
      </dgm:t>
    </dgm:pt>
    <dgm:pt modelId="{33F643E2-AA58-451A-842E-C97E7EA581CB}" type="sibTrans" cxnId="{7779B8A2-F6C8-4378-981B-42AC0F5EE06D}">
      <dgm:prSet/>
      <dgm:spPr/>
      <dgm:t>
        <a:bodyPr/>
        <a:lstStyle/>
        <a:p>
          <a:endParaRPr lang="en-GB"/>
        </a:p>
      </dgm:t>
    </dgm:pt>
    <dgm:pt modelId="{96168AD6-7BC8-49EF-BE2F-6814CE7C2835}">
      <dgm:prSet phldrT="[Text]" custT="1"/>
      <dgm:spPr/>
      <dgm:t>
        <a:bodyPr/>
        <a:lstStyle/>
        <a:p>
          <a:r>
            <a:rPr lang="en-GB" sz="2800" dirty="0"/>
            <a:t>Time bound</a:t>
          </a:r>
        </a:p>
      </dgm:t>
    </dgm:pt>
    <dgm:pt modelId="{7F269118-7459-4CA5-A9FD-189590D3557F}" type="parTrans" cxnId="{2206F417-A733-4302-9C9D-6AF32040046A}">
      <dgm:prSet/>
      <dgm:spPr/>
      <dgm:t>
        <a:bodyPr/>
        <a:lstStyle/>
        <a:p>
          <a:endParaRPr lang="en-GB"/>
        </a:p>
      </dgm:t>
    </dgm:pt>
    <dgm:pt modelId="{6E5A29D9-CA44-41D7-A0B1-95A66FD0FB1A}" type="sibTrans" cxnId="{2206F417-A733-4302-9C9D-6AF32040046A}">
      <dgm:prSet/>
      <dgm:spPr/>
      <dgm:t>
        <a:bodyPr/>
        <a:lstStyle/>
        <a:p>
          <a:endParaRPr lang="en-GB"/>
        </a:p>
      </dgm:t>
    </dgm:pt>
    <dgm:pt modelId="{D64535E1-766E-4294-84A0-178CCC12D728}" type="pres">
      <dgm:prSet presAssocID="{4A547128-8481-4BD0-B741-1109E55BD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6CB9D-04AF-4882-983F-462F1ED540DE}" type="pres">
      <dgm:prSet presAssocID="{3EC5E9A1-FC06-49AA-9F30-559D5B2476D6}" presName="composite" presStyleCnt="0"/>
      <dgm:spPr/>
      <dgm:t>
        <a:bodyPr/>
        <a:lstStyle/>
        <a:p>
          <a:endParaRPr lang="en-GB"/>
        </a:p>
      </dgm:t>
    </dgm:pt>
    <dgm:pt modelId="{6992FD20-1F55-4D1D-A855-069D4AA54D16}" type="pres">
      <dgm:prSet presAssocID="{3EC5E9A1-FC06-49AA-9F30-559D5B2476D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F375A-F198-4A60-9C66-4E6730477F8F}" type="pres">
      <dgm:prSet presAssocID="{3EC5E9A1-FC06-49AA-9F30-559D5B2476D6}" presName="descendantText" presStyleLbl="alignAcc1" presStyleIdx="0" presStyleCnt="5" custLinFactNeighborY="-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934F4-1F39-4009-ABD8-DB134D54513B}" type="pres">
      <dgm:prSet presAssocID="{09B6A637-59D8-4D3C-ADDB-0A48C5876468}" presName="sp" presStyleCnt="0"/>
      <dgm:spPr/>
      <dgm:t>
        <a:bodyPr/>
        <a:lstStyle/>
        <a:p>
          <a:endParaRPr lang="en-GB"/>
        </a:p>
      </dgm:t>
    </dgm:pt>
    <dgm:pt modelId="{BAA1ABFE-00A0-46DB-B0B4-9C5C505AF8D7}" type="pres">
      <dgm:prSet presAssocID="{219D1552-E1FD-41D8-A336-20F1372246C9}" presName="composite" presStyleCnt="0"/>
      <dgm:spPr/>
      <dgm:t>
        <a:bodyPr/>
        <a:lstStyle/>
        <a:p>
          <a:endParaRPr lang="en-GB"/>
        </a:p>
      </dgm:t>
    </dgm:pt>
    <dgm:pt modelId="{B8D9FAA8-2AA6-46A9-8A8E-67DA4F76D4FE}" type="pres">
      <dgm:prSet presAssocID="{219D1552-E1FD-41D8-A336-20F1372246C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50E55-BBD2-463B-BC0C-FAC2F49295F2}" type="pres">
      <dgm:prSet presAssocID="{219D1552-E1FD-41D8-A336-20F1372246C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17E00-6CC9-48F5-A652-B073429CC226}" type="pres">
      <dgm:prSet presAssocID="{12739230-FCBB-4703-9F63-64F2AE721C00}" presName="sp" presStyleCnt="0"/>
      <dgm:spPr/>
      <dgm:t>
        <a:bodyPr/>
        <a:lstStyle/>
        <a:p>
          <a:endParaRPr lang="en-GB"/>
        </a:p>
      </dgm:t>
    </dgm:pt>
    <dgm:pt modelId="{54C29DE4-BD51-4C35-A08B-1CAE670F74C1}" type="pres">
      <dgm:prSet presAssocID="{5973C884-FFBF-40E5-BF58-AF86D78635BC}" presName="composite" presStyleCnt="0"/>
      <dgm:spPr/>
      <dgm:t>
        <a:bodyPr/>
        <a:lstStyle/>
        <a:p>
          <a:endParaRPr lang="en-GB"/>
        </a:p>
      </dgm:t>
    </dgm:pt>
    <dgm:pt modelId="{5548F1E0-35C1-4B47-BAE6-EFCA9D168204}" type="pres">
      <dgm:prSet presAssocID="{5973C884-FFBF-40E5-BF58-AF86D78635B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47630-86AE-4031-BACE-4F70C3642750}" type="pres">
      <dgm:prSet presAssocID="{5973C884-FFBF-40E5-BF58-AF86D78635B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BA5CF-E46B-4B43-B59B-77C9DD33CC04}" type="pres">
      <dgm:prSet presAssocID="{5973F954-2220-4ED8-806C-C5FBE3A35969}" presName="sp" presStyleCnt="0"/>
      <dgm:spPr/>
      <dgm:t>
        <a:bodyPr/>
        <a:lstStyle/>
        <a:p>
          <a:endParaRPr lang="en-GB"/>
        </a:p>
      </dgm:t>
    </dgm:pt>
    <dgm:pt modelId="{A765E475-8EE6-4D4A-BA9C-7158D9809CF8}" type="pres">
      <dgm:prSet presAssocID="{54701173-6806-42EE-8ABF-78C6F02BE277}" presName="composite" presStyleCnt="0"/>
      <dgm:spPr/>
      <dgm:t>
        <a:bodyPr/>
        <a:lstStyle/>
        <a:p>
          <a:endParaRPr lang="en-GB"/>
        </a:p>
      </dgm:t>
    </dgm:pt>
    <dgm:pt modelId="{DF11B8EE-167E-42EF-9A97-C93A4ACE67B9}" type="pres">
      <dgm:prSet presAssocID="{54701173-6806-42EE-8ABF-78C6F02BE27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49792-0668-4D11-8B86-60CCF0F4801A}" type="pres">
      <dgm:prSet presAssocID="{54701173-6806-42EE-8ABF-78C6F02BE27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F3903-AA3B-464B-946E-64508BE39E9F}" type="pres">
      <dgm:prSet presAssocID="{98F30BE8-95E8-438F-AA41-1372713E35E3}" presName="sp" presStyleCnt="0"/>
      <dgm:spPr/>
      <dgm:t>
        <a:bodyPr/>
        <a:lstStyle/>
        <a:p>
          <a:endParaRPr lang="en-GB"/>
        </a:p>
      </dgm:t>
    </dgm:pt>
    <dgm:pt modelId="{0FD4A83F-EE79-4F32-B34C-CC8FA4EEB258}" type="pres">
      <dgm:prSet presAssocID="{4983C08B-EAE8-44EC-B264-10DD54432693}" presName="composite" presStyleCnt="0"/>
      <dgm:spPr/>
      <dgm:t>
        <a:bodyPr/>
        <a:lstStyle/>
        <a:p>
          <a:endParaRPr lang="en-GB"/>
        </a:p>
      </dgm:t>
    </dgm:pt>
    <dgm:pt modelId="{CD16DEDA-AA6D-4D15-8C27-5BE0A2166314}" type="pres">
      <dgm:prSet presAssocID="{4983C08B-EAE8-44EC-B264-10DD5443269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F431A-159F-4C8D-93D2-A939B3CD6527}" type="pres">
      <dgm:prSet presAssocID="{4983C08B-EAE8-44EC-B264-10DD5443269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B1C086-5B23-45BA-8D82-0E09A44C8A0A}" type="presOf" srcId="{54701173-6806-42EE-8ABF-78C6F02BE277}" destId="{DF11B8EE-167E-42EF-9A97-C93A4ACE67B9}" srcOrd="0" destOrd="0" presId="urn:microsoft.com/office/officeart/2005/8/layout/chevron2"/>
    <dgm:cxn modelId="{7779B8A2-F6C8-4378-981B-42AC0F5EE06D}" srcId="{4A547128-8481-4BD0-B741-1109E55BD8C3}" destId="{4983C08B-EAE8-44EC-B264-10DD54432693}" srcOrd="4" destOrd="0" parTransId="{633698AC-BBB4-406D-96A2-3C8433AC75A2}" sibTransId="{33F643E2-AA58-451A-842E-C97E7EA581CB}"/>
    <dgm:cxn modelId="{2206F417-A733-4302-9C9D-6AF32040046A}" srcId="{4983C08B-EAE8-44EC-B264-10DD54432693}" destId="{96168AD6-7BC8-49EF-BE2F-6814CE7C2835}" srcOrd="0" destOrd="0" parTransId="{7F269118-7459-4CA5-A9FD-189590D3557F}" sibTransId="{6E5A29D9-CA44-41D7-A0B1-95A66FD0FB1A}"/>
    <dgm:cxn modelId="{75B4B680-49A4-4A5A-B5AB-F7018432DD72}" srcId="{54701173-6806-42EE-8ABF-78C6F02BE277}" destId="{A9496E31-5940-48E6-A980-9563BE244A2F}" srcOrd="0" destOrd="0" parTransId="{6D39102E-D767-4A72-8215-6BB3A2A281E2}" sibTransId="{17375239-F5BF-4431-BE52-A86D1734210F}"/>
    <dgm:cxn modelId="{3FA9A7B5-305D-491D-91BD-43D11E11DF3A}" type="presOf" srcId="{A47C9632-46A4-4D92-8E4C-09D5ABD18DAC}" destId="{557F375A-F198-4A60-9C66-4E6730477F8F}" srcOrd="0" destOrd="0" presId="urn:microsoft.com/office/officeart/2005/8/layout/chevron2"/>
    <dgm:cxn modelId="{2FAB2E83-8285-42B2-9DE0-7EE5EC85EB1F}" srcId="{4A547128-8481-4BD0-B741-1109E55BD8C3}" destId="{54701173-6806-42EE-8ABF-78C6F02BE277}" srcOrd="3" destOrd="0" parTransId="{5A4688D3-C989-41DF-9F6F-F5AB3CA9CEF1}" sibTransId="{98F30BE8-95E8-438F-AA41-1372713E35E3}"/>
    <dgm:cxn modelId="{17A0EB21-EA2D-4845-82F2-61DD3DE65900}" srcId="{4A547128-8481-4BD0-B741-1109E55BD8C3}" destId="{3EC5E9A1-FC06-49AA-9F30-559D5B2476D6}" srcOrd="0" destOrd="0" parTransId="{11AD1038-95D4-4F82-A76D-BF734CA6B3FF}" sibTransId="{09B6A637-59D8-4D3C-ADDB-0A48C5876468}"/>
    <dgm:cxn modelId="{CD587869-BA5B-49C1-91D0-3C830F46A38D}" srcId="{4A547128-8481-4BD0-B741-1109E55BD8C3}" destId="{5973C884-FFBF-40E5-BF58-AF86D78635BC}" srcOrd="2" destOrd="0" parTransId="{A2ADF552-E5B0-4B7A-8426-DD2C0C599618}" sibTransId="{5973F954-2220-4ED8-806C-C5FBE3A35969}"/>
    <dgm:cxn modelId="{D65CEF8A-7AA1-40FD-B65B-B6EB37270510}" type="presOf" srcId="{4A547128-8481-4BD0-B741-1109E55BD8C3}" destId="{D64535E1-766E-4294-84A0-178CCC12D728}" srcOrd="0" destOrd="0" presId="urn:microsoft.com/office/officeart/2005/8/layout/chevron2"/>
    <dgm:cxn modelId="{A1F2CAEC-A2E4-4249-A3AD-32DC40860C9F}" type="presOf" srcId="{5973C884-FFBF-40E5-BF58-AF86D78635BC}" destId="{5548F1E0-35C1-4B47-BAE6-EFCA9D168204}" srcOrd="0" destOrd="0" presId="urn:microsoft.com/office/officeart/2005/8/layout/chevron2"/>
    <dgm:cxn modelId="{60A51C07-2ED0-4085-BAC7-9058AA434D1D}" type="presOf" srcId="{4983C08B-EAE8-44EC-B264-10DD54432693}" destId="{CD16DEDA-AA6D-4D15-8C27-5BE0A2166314}" srcOrd="0" destOrd="0" presId="urn:microsoft.com/office/officeart/2005/8/layout/chevron2"/>
    <dgm:cxn modelId="{679DC636-3BAD-4D65-BF43-5AC813CCFD77}" type="presOf" srcId="{3EC5E9A1-FC06-49AA-9F30-559D5B2476D6}" destId="{6992FD20-1F55-4D1D-A855-069D4AA54D16}" srcOrd="0" destOrd="0" presId="urn:microsoft.com/office/officeart/2005/8/layout/chevron2"/>
    <dgm:cxn modelId="{48A5F442-08F1-49B2-B065-EF13987F3719}" type="presOf" srcId="{219D1552-E1FD-41D8-A336-20F1372246C9}" destId="{B8D9FAA8-2AA6-46A9-8A8E-67DA4F76D4FE}" srcOrd="0" destOrd="0" presId="urn:microsoft.com/office/officeart/2005/8/layout/chevron2"/>
    <dgm:cxn modelId="{0D925BB9-2FFE-47FF-9341-FD8998BC87A2}" type="presOf" srcId="{E3CA5747-075F-4794-93DE-9FC3EE5417EC}" destId="{E6047630-86AE-4031-BACE-4F70C3642750}" srcOrd="0" destOrd="0" presId="urn:microsoft.com/office/officeart/2005/8/layout/chevron2"/>
    <dgm:cxn modelId="{4DCEFD31-3FE5-4176-B6D1-5CF240240D34}" srcId="{219D1552-E1FD-41D8-A336-20F1372246C9}" destId="{5FBA2C8B-374E-49AA-86F6-2C1092E0CE93}" srcOrd="0" destOrd="0" parTransId="{8AE2231A-7125-4AAF-83D3-E1E89C37310F}" sibTransId="{7C7E5566-3B0C-4135-B423-1B1BCEA69DC1}"/>
    <dgm:cxn modelId="{86B424C0-A8DE-40AF-AB01-628BF6492212}" srcId="{4A547128-8481-4BD0-B741-1109E55BD8C3}" destId="{219D1552-E1FD-41D8-A336-20F1372246C9}" srcOrd="1" destOrd="0" parTransId="{BF064681-659A-43AA-970B-01EAAF0B9B87}" sibTransId="{12739230-FCBB-4703-9F63-64F2AE721C00}"/>
    <dgm:cxn modelId="{4CA8C7CF-62D5-439F-A716-EB1A2A098C36}" type="presOf" srcId="{5FBA2C8B-374E-49AA-86F6-2C1092E0CE93}" destId="{33B50E55-BBD2-463B-BC0C-FAC2F49295F2}" srcOrd="0" destOrd="0" presId="urn:microsoft.com/office/officeart/2005/8/layout/chevron2"/>
    <dgm:cxn modelId="{390A8431-43CF-46B1-827C-A801943D2AD4}" srcId="{5973C884-FFBF-40E5-BF58-AF86D78635BC}" destId="{E3CA5747-075F-4794-93DE-9FC3EE5417EC}" srcOrd="0" destOrd="0" parTransId="{4CB4F76A-8119-41C6-B12E-CCF0D05DE277}" sibTransId="{7047A19A-4566-4370-B72C-C307201AC7BE}"/>
    <dgm:cxn modelId="{60922C1C-4761-4D8B-BBD9-1CD18C83F0B4}" srcId="{3EC5E9A1-FC06-49AA-9F30-559D5B2476D6}" destId="{A47C9632-46A4-4D92-8E4C-09D5ABD18DAC}" srcOrd="0" destOrd="0" parTransId="{8B873B57-AB8C-4DA8-851B-AF446B3000E5}" sibTransId="{33EF28DA-E18C-4EDB-ACEF-3929816B5A99}"/>
    <dgm:cxn modelId="{7D6FE01B-42BA-47EB-81A5-3F9ABBCE324F}" type="presOf" srcId="{A9496E31-5940-48E6-A980-9563BE244A2F}" destId="{76749792-0668-4D11-8B86-60CCF0F4801A}" srcOrd="0" destOrd="0" presId="urn:microsoft.com/office/officeart/2005/8/layout/chevron2"/>
    <dgm:cxn modelId="{C90F3359-175F-4DED-81BD-E9088C25145A}" type="presOf" srcId="{96168AD6-7BC8-49EF-BE2F-6814CE7C2835}" destId="{619F431A-159F-4C8D-93D2-A939B3CD6527}" srcOrd="0" destOrd="0" presId="urn:microsoft.com/office/officeart/2005/8/layout/chevron2"/>
    <dgm:cxn modelId="{F2F4C9D0-885A-4394-88F0-8EA8AAAC1C00}" type="presParOf" srcId="{D64535E1-766E-4294-84A0-178CCC12D728}" destId="{C976CB9D-04AF-4882-983F-462F1ED540DE}" srcOrd="0" destOrd="0" presId="urn:microsoft.com/office/officeart/2005/8/layout/chevron2"/>
    <dgm:cxn modelId="{40ECE845-09DE-415C-89D6-A5AA2ED4D8EE}" type="presParOf" srcId="{C976CB9D-04AF-4882-983F-462F1ED540DE}" destId="{6992FD20-1F55-4D1D-A855-069D4AA54D16}" srcOrd="0" destOrd="0" presId="urn:microsoft.com/office/officeart/2005/8/layout/chevron2"/>
    <dgm:cxn modelId="{D32B6E70-BD9D-400D-97E2-7E9FF0BEF0F6}" type="presParOf" srcId="{C976CB9D-04AF-4882-983F-462F1ED540DE}" destId="{557F375A-F198-4A60-9C66-4E6730477F8F}" srcOrd="1" destOrd="0" presId="urn:microsoft.com/office/officeart/2005/8/layout/chevron2"/>
    <dgm:cxn modelId="{A08D3B84-532A-461E-9296-4526F2D9340E}" type="presParOf" srcId="{D64535E1-766E-4294-84A0-178CCC12D728}" destId="{1BC934F4-1F39-4009-ABD8-DB134D54513B}" srcOrd="1" destOrd="0" presId="urn:microsoft.com/office/officeart/2005/8/layout/chevron2"/>
    <dgm:cxn modelId="{A998579E-00FA-46E6-85A0-922562889361}" type="presParOf" srcId="{D64535E1-766E-4294-84A0-178CCC12D728}" destId="{BAA1ABFE-00A0-46DB-B0B4-9C5C505AF8D7}" srcOrd="2" destOrd="0" presId="urn:microsoft.com/office/officeart/2005/8/layout/chevron2"/>
    <dgm:cxn modelId="{736342AF-C8DA-4A9C-8546-BA7C082ADEDE}" type="presParOf" srcId="{BAA1ABFE-00A0-46DB-B0B4-9C5C505AF8D7}" destId="{B8D9FAA8-2AA6-46A9-8A8E-67DA4F76D4FE}" srcOrd="0" destOrd="0" presId="urn:microsoft.com/office/officeart/2005/8/layout/chevron2"/>
    <dgm:cxn modelId="{F54DE998-F85B-4DD1-B657-A85F491B8A6E}" type="presParOf" srcId="{BAA1ABFE-00A0-46DB-B0B4-9C5C505AF8D7}" destId="{33B50E55-BBD2-463B-BC0C-FAC2F49295F2}" srcOrd="1" destOrd="0" presId="urn:microsoft.com/office/officeart/2005/8/layout/chevron2"/>
    <dgm:cxn modelId="{47CC4E82-C733-486E-A1E7-00CDE2254496}" type="presParOf" srcId="{D64535E1-766E-4294-84A0-178CCC12D728}" destId="{64F17E00-6CC9-48F5-A652-B073429CC226}" srcOrd="3" destOrd="0" presId="urn:microsoft.com/office/officeart/2005/8/layout/chevron2"/>
    <dgm:cxn modelId="{A2AE7643-4760-4E31-890B-269C4A161B6F}" type="presParOf" srcId="{D64535E1-766E-4294-84A0-178CCC12D728}" destId="{54C29DE4-BD51-4C35-A08B-1CAE670F74C1}" srcOrd="4" destOrd="0" presId="urn:microsoft.com/office/officeart/2005/8/layout/chevron2"/>
    <dgm:cxn modelId="{F389B3FA-498C-4550-AA95-F4F3E9F39108}" type="presParOf" srcId="{54C29DE4-BD51-4C35-A08B-1CAE670F74C1}" destId="{5548F1E0-35C1-4B47-BAE6-EFCA9D168204}" srcOrd="0" destOrd="0" presId="urn:microsoft.com/office/officeart/2005/8/layout/chevron2"/>
    <dgm:cxn modelId="{4F5D879B-699E-4294-8FB3-D54E41A586E9}" type="presParOf" srcId="{54C29DE4-BD51-4C35-A08B-1CAE670F74C1}" destId="{E6047630-86AE-4031-BACE-4F70C3642750}" srcOrd="1" destOrd="0" presId="urn:microsoft.com/office/officeart/2005/8/layout/chevron2"/>
    <dgm:cxn modelId="{5CEA0A08-6CC0-498F-93B9-1B86F7C50222}" type="presParOf" srcId="{D64535E1-766E-4294-84A0-178CCC12D728}" destId="{7F4BA5CF-E46B-4B43-B59B-77C9DD33CC04}" srcOrd="5" destOrd="0" presId="urn:microsoft.com/office/officeart/2005/8/layout/chevron2"/>
    <dgm:cxn modelId="{643D6766-04E0-4851-95C5-1EFC46835550}" type="presParOf" srcId="{D64535E1-766E-4294-84A0-178CCC12D728}" destId="{A765E475-8EE6-4D4A-BA9C-7158D9809CF8}" srcOrd="6" destOrd="0" presId="urn:microsoft.com/office/officeart/2005/8/layout/chevron2"/>
    <dgm:cxn modelId="{B7E171BB-5E60-437A-A60F-65D71A10B7E3}" type="presParOf" srcId="{A765E475-8EE6-4D4A-BA9C-7158D9809CF8}" destId="{DF11B8EE-167E-42EF-9A97-C93A4ACE67B9}" srcOrd="0" destOrd="0" presId="urn:microsoft.com/office/officeart/2005/8/layout/chevron2"/>
    <dgm:cxn modelId="{5FD4B42B-8841-4C0F-8D80-71C70194B01A}" type="presParOf" srcId="{A765E475-8EE6-4D4A-BA9C-7158D9809CF8}" destId="{76749792-0668-4D11-8B86-60CCF0F4801A}" srcOrd="1" destOrd="0" presId="urn:microsoft.com/office/officeart/2005/8/layout/chevron2"/>
    <dgm:cxn modelId="{760B97B1-7298-4DA3-8BAB-7AD0F77DA6B7}" type="presParOf" srcId="{D64535E1-766E-4294-84A0-178CCC12D728}" destId="{55EF3903-AA3B-464B-946E-64508BE39E9F}" srcOrd="7" destOrd="0" presId="urn:microsoft.com/office/officeart/2005/8/layout/chevron2"/>
    <dgm:cxn modelId="{AE006FFE-51D2-4BA2-A14B-CE892C6BCCFF}" type="presParOf" srcId="{D64535E1-766E-4294-84A0-178CCC12D728}" destId="{0FD4A83F-EE79-4F32-B34C-CC8FA4EEB258}" srcOrd="8" destOrd="0" presId="urn:microsoft.com/office/officeart/2005/8/layout/chevron2"/>
    <dgm:cxn modelId="{F6962321-0D56-4472-B5EC-1589468C23A3}" type="presParOf" srcId="{0FD4A83F-EE79-4F32-B34C-CC8FA4EEB258}" destId="{CD16DEDA-AA6D-4D15-8C27-5BE0A2166314}" srcOrd="0" destOrd="0" presId="urn:microsoft.com/office/officeart/2005/8/layout/chevron2"/>
    <dgm:cxn modelId="{4984DBFC-C1AB-4AED-A9E3-27F882BDD376}" type="presParOf" srcId="{0FD4A83F-EE79-4F32-B34C-CC8FA4EEB258}" destId="{619F431A-159F-4C8D-93D2-A939B3CD65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6B2F8-FC29-4E36-A27D-08A25FB8191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C5E0F8-09E8-4C8E-A253-5D3741DB4696}">
      <dgm:prSet phldrT="[Text]" custT="1"/>
      <dgm:spPr>
        <a:solidFill>
          <a:srgbClr val="00A499"/>
        </a:solidFill>
      </dgm:spPr>
      <dgm:t>
        <a:bodyPr/>
        <a:lstStyle/>
        <a:p>
          <a:r>
            <a:rPr lang="en-GB" sz="1400" b="1" dirty="0" smtClean="0"/>
            <a:t>Act</a:t>
          </a:r>
          <a:endParaRPr lang="en-GB" sz="1400" b="1" dirty="0"/>
        </a:p>
      </dgm:t>
    </dgm:pt>
    <dgm:pt modelId="{AA8AFC05-1184-43AF-9EE0-05D77E6CACC5}" type="parTrans" cxnId="{338FE9A1-C82D-4D35-9189-7AD1E7C9B12F}">
      <dgm:prSet/>
      <dgm:spPr/>
      <dgm:t>
        <a:bodyPr/>
        <a:lstStyle/>
        <a:p>
          <a:endParaRPr lang="en-GB"/>
        </a:p>
      </dgm:t>
    </dgm:pt>
    <dgm:pt modelId="{35C1152C-D052-44A9-80A1-B91C8CF30997}" type="sibTrans" cxnId="{338FE9A1-C82D-4D35-9189-7AD1E7C9B12F}">
      <dgm:prSet/>
      <dgm:spPr/>
      <dgm:t>
        <a:bodyPr/>
        <a:lstStyle/>
        <a:p>
          <a:endParaRPr lang="en-GB"/>
        </a:p>
      </dgm:t>
    </dgm:pt>
    <dgm:pt modelId="{DDF915F8-8727-4AEA-B295-F0ED57F631CC}">
      <dgm:prSet phldrT="[Text]" custT="1"/>
      <dgm:spPr>
        <a:solidFill>
          <a:srgbClr val="00A499"/>
        </a:solidFill>
      </dgm:spPr>
      <dgm:t>
        <a:bodyPr/>
        <a:lstStyle/>
        <a:p>
          <a:r>
            <a:rPr lang="en-GB" sz="1400" b="1" dirty="0" smtClean="0"/>
            <a:t>Plan</a:t>
          </a:r>
          <a:endParaRPr lang="en-GB" sz="1400" b="1" dirty="0"/>
        </a:p>
      </dgm:t>
    </dgm:pt>
    <dgm:pt modelId="{A79324FC-7C89-47CA-AC50-BD980835327C}" type="parTrans" cxnId="{291FE220-360B-4C0B-9BA3-12A7F8C51D5D}">
      <dgm:prSet/>
      <dgm:spPr/>
      <dgm:t>
        <a:bodyPr/>
        <a:lstStyle/>
        <a:p>
          <a:endParaRPr lang="en-GB"/>
        </a:p>
      </dgm:t>
    </dgm:pt>
    <dgm:pt modelId="{0F9DB5D7-D8A3-424D-8D04-02DB52E553CA}" type="sibTrans" cxnId="{291FE220-360B-4C0B-9BA3-12A7F8C51D5D}">
      <dgm:prSet/>
      <dgm:spPr/>
      <dgm:t>
        <a:bodyPr/>
        <a:lstStyle/>
        <a:p>
          <a:endParaRPr lang="en-GB"/>
        </a:p>
      </dgm:t>
    </dgm:pt>
    <dgm:pt modelId="{D1DA849F-62F9-4DDF-A958-812F49590932}">
      <dgm:prSet phldrT="[Text]" custT="1"/>
      <dgm:spPr>
        <a:solidFill>
          <a:srgbClr val="00A499"/>
        </a:solidFill>
      </dgm:spPr>
      <dgm:t>
        <a:bodyPr/>
        <a:lstStyle/>
        <a:p>
          <a:r>
            <a:rPr lang="en-GB" sz="1400" b="1" dirty="0" smtClean="0"/>
            <a:t>Do</a:t>
          </a:r>
          <a:endParaRPr lang="en-GB" sz="1400" b="1" dirty="0"/>
        </a:p>
      </dgm:t>
    </dgm:pt>
    <dgm:pt modelId="{CE40BFAA-D95B-4B8F-A91B-9D2B8EF07A75}" type="parTrans" cxnId="{82F6EC78-372A-4346-8770-C8589E860F66}">
      <dgm:prSet/>
      <dgm:spPr/>
      <dgm:t>
        <a:bodyPr/>
        <a:lstStyle/>
        <a:p>
          <a:endParaRPr lang="en-GB"/>
        </a:p>
      </dgm:t>
    </dgm:pt>
    <dgm:pt modelId="{275ADC83-50A1-4B18-9F4C-8878C0C65338}" type="sibTrans" cxnId="{82F6EC78-372A-4346-8770-C8589E860F66}">
      <dgm:prSet/>
      <dgm:spPr/>
      <dgm:t>
        <a:bodyPr/>
        <a:lstStyle/>
        <a:p>
          <a:endParaRPr lang="en-GB"/>
        </a:p>
      </dgm:t>
    </dgm:pt>
    <dgm:pt modelId="{A9F1B18A-721C-416A-A23B-78FECD9D65D5}">
      <dgm:prSet phldrT="[Text]" custT="1"/>
      <dgm:spPr>
        <a:solidFill>
          <a:srgbClr val="00A499"/>
        </a:solidFill>
      </dgm:spPr>
      <dgm:t>
        <a:bodyPr/>
        <a:lstStyle/>
        <a:p>
          <a:r>
            <a:rPr lang="en-GB" sz="1400" b="1" dirty="0" smtClean="0"/>
            <a:t>Study</a:t>
          </a:r>
          <a:endParaRPr lang="en-GB" sz="1400" b="1" dirty="0"/>
        </a:p>
      </dgm:t>
    </dgm:pt>
    <dgm:pt modelId="{6544CDC7-4F5D-4408-ABF9-5A1DED43ED33}" type="parTrans" cxnId="{6784D747-5AE2-4A42-8CE4-03A22C8B9496}">
      <dgm:prSet/>
      <dgm:spPr/>
      <dgm:t>
        <a:bodyPr/>
        <a:lstStyle/>
        <a:p>
          <a:endParaRPr lang="en-GB"/>
        </a:p>
      </dgm:t>
    </dgm:pt>
    <dgm:pt modelId="{972DCF7D-091C-441E-9332-17A938B38E9F}" type="sibTrans" cxnId="{6784D747-5AE2-4A42-8CE4-03A22C8B9496}">
      <dgm:prSet/>
      <dgm:spPr/>
      <dgm:t>
        <a:bodyPr/>
        <a:lstStyle/>
        <a:p>
          <a:endParaRPr lang="en-GB"/>
        </a:p>
      </dgm:t>
    </dgm:pt>
    <dgm:pt modelId="{2F7C5393-D78C-49F9-A74C-36A07956DDBF}" type="pres">
      <dgm:prSet presAssocID="{A786B2F8-FC29-4E36-A27D-08A25FB819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194B98-FDF5-4184-BB14-423AC9A9340C}" type="pres">
      <dgm:prSet presAssocID="{A786B2F8-FC29-4E36-A27D-08A25FB81912}" presName="children" presStyleCnt="0"/>
      <dgm:spPr/>
    </dgm:pt>
    <dgm:pt modelId="{53440EDC-0797-4C46-8E50-538FC3254EEF}" type="pres">
      <dgm:prSet presAssocID="{A786B2F8-FC29-4E36-A27D-08A25FB81912}" presName="childPlaceholder" presStyleCnt="0"/>
      <dgm:spPr/>
    </dgm:pt>
    <dgm:pt modelId="{4A9A1F30-3121-4178-A861-32C9284F9C0F}" type="pres">
      <dgm:prSet presAssocID="{A786B2F8-FC29-4E36-A27D-08A25FB81912}" presName="circle" presStyleCnt="0"/>
      <dgm:spPr/>
    </dgm:pt>
    <dgm:pt modelId="{37C249C6-8FFA-4BFB-BAA4-99CE49D2F896}" type="pres">
      <dgm:prSet presAssocID="{A786B2F8-FC29-4E36-A27D-08A25FB8191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590204-E4CA-4F8D-8082-B172F631CCBF}" type="pres">
      <dgm:prSet presAssocID="{A786B2F8-FC29-4E36-A27D-08A25FB8191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0C16CB-29E6-4C50-BFE5-CAECF793015A}" type="pres">
      <dgm:prSet presAssocID="{A786B2F8-FC29-4E36-A27D-08A25FB8191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04AEC2-FC53-4FA3-B604-5E6DCD597938}" type="pres">
      <dgm:prSet presAssocID="{A786B2F8-FC29-4E36-A27D-08A25FB8191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18ACDD-E1A4-4B97-8A71-178A502C1CD5}" type="pres">
      <dgm:prSet presAssocID="{A786B2F8-FC29-4E36-A27D-08A25FB81912}" presName="quadrantPlaceholder" presStyleCnt="0"/>
      <dgm:spPr/>
    </dgm:pt>
    <dgm:pt modelId="{F3B016B3-AAFB-461E-9E21-4DD8878DB9B1}" type="pres">
      <dgm:prSet presAssocID="{A786B2F8-FC29-4E36-A27D-08A25FB81912}" presName="center1" presStyleLbl="fgShp" presStyleIdx="0" presStyleCnt="2"/>
      <dgm:spPr/>
    </dgm:pt>
    <dgm:pt modelId="{A74C9967-AA75-4365-B91A-8B99A61A26AE}" type="pres">
      <dgm:prSet presAssocID="{A786B2F8-FC29-4E36-A27D-08A25FB81912}" presName="center2" presStyleLbl="fgShp" presStyleIdx="1" presStyleCnt="2"/>
      <dgm:spPr/>
    </dgm:pt>
  </dgm:ptLst>
  <dgm:cxnLst>
    <dgm:cxn modelId="{B4447BFF-AB0A-4B81-A91B-27917D9D00EA}" type="presOf" srcId="{10C5E0F8-09E8-4C8E-A253-5D3741DB4696}" destId="{37C249C6-8FFA-4BFB-BAA4-99CE49D2F896}" srcOrd="0" destOrd="0" presId="urn:microsoft.com/office/officeart/2005/8/layout/cycle4"/>
    <dgm:cxn modelId="{71BB6EB2-F242-4FCD-A377-D07F77541787}" type="presOf" srcId="{DDF915F8-8727-4AEA-B295-F0ED57F631CC}" destId="{10590204-E4CA-4F8D-8082-B172F631CCBF}" srcOrd="0" destOrd="0" presId="urn:microsoft.com/office/officeart/2005/8/layout/cycle4"/>
    <dgm:cxn modelId="{74AF404B-7B1D-4DDA-B5BF-48582ADF8AF0}" type="presOf" srcId="{A786B2F8-FC29-4E36-A27D-08A25FB81912}" destId="{2F7C5393-D78C-49F9-A74C-36A07956DDBF}" srcOrd="0" destOrd="0" presId="urn:microsoft.com/office/officeart/2005/8/layout/cycle4"/>
    <dgm:cxn modelId="{291FE220-360B-4C0B-9BA3-12A7F8C51D5D}" srcId="{A786B2F8-FC29-4E36-A27D-08A25FB81912}" destId="{DDF915F8-8727-4AEA-B295-F0ED57F631CC}" srcOrd="1" destOrd="0" parTransId="{A79324FC-7C89-47CA-AC50-BD980835327C}" sibTransId="{0F9DB5D7-D8A3-424D-8D04-02DB52E553CA}"/>
    <dgm:cxn modelId="{82F6EC78-372A-4346-8770-C8589E860F66}" srcId="{A786B2F8-FC29-4E36-A27D-08A25FB81912}" destId="{D1DA849F-62F9-4DDF-A958-812F49590932}" srcOrd="2" destOrd="0" parTransId="{CE40BFAA-D95B-4B8F-A91B-9D2B8EF07A75}" sibTransId="{275ADC83-50A1-4B18-9F4C-8878C0C65338}"/>
    <dgm:cxn modelId="{338FE9A1-C82D-4D35-9189-7AD1E7C9B12F}" srcId="{A786B2F8-FC29-4E36-A27D-08A25FB81912}" destId="{10C5E0F8-09E8-4C8E-A253-5D3741DB4696}" srcOrd="0" destOrd="0" parTransId="{AA8AFC05-1184-43AF-9EE0-05D77E6CACC5}" sibTransId="{35C1152C-D052-44A9-80A1-B91C8CF30997}"/>
    <dgm:cxn modelId="{6784D747-5AE2-4A42-8CE4-03A22C8B9496}" srcId="{A786B2F8-FC29-4E36-A27D-08A25FB81912}" destId="{A9F1B18A-721C-416A-A23B-78FECD9D65D5}" srcOrd="3" destOrd="0" parTransId="{6544CDC7-4F5D-4408-ABF9-5A1DED43ED33}" sibTransId="{972DCF7D-091C-441E-9332-17A938B38E9F}"/>
    <dgm:cxn modelId="{F0BD68F4-7640-4FAE-BE03-47CDA163D39C}" type="presOf" srcId="{A9F1B18A-721C-416A-A23B-78FECD9D65D5}" destId="{F704AEC2-FC53-4FA3-B604-5E6DCD597938}" srcOrd="0" destOrd="0" presId="urn:microsoft.com/office/officeart/2005/8/layout/cycle4"/>
    <dgm:cxn modelId="{98B54493-C756-4695-8311-110EEFA021BC}" type="presOf" srcId="{D1DA849F-62F9-4DDF-A958-812F49590932}" destId="{150C16CB-29E6-4C50-BFE5-CAECF793015A}" srcOrd="0" destOrd="0" presId="urn:microsoft.com/office/officeart/2005/8/layout/cycle4"/>
    <dgm:cxn modelId="{F887B71D-A2D4-4B65-B949-2AA316433750}" type="presParOf" srcId="{2F7C5393-D78C-49F9-A74C-36A07956DDBF}" destId="{DC194B98-FDF5-4184-BB14-423AC9A9340C}" srcOrd="0" destOrd="0" presId="urn:microsoft.com/office/officeart/2005/8/layout/cycle4"/>
    <dgm:cxn modelId="{8AF45F10-D1A2-4719-AFC5-1ADD6198735E}" type="presParOf" srcId="{DC194B98-FDF5-4184-BB14-423AC9A9340C}" destId="{53440EDC-0797-4C46-8E50-538FC3254EEF}" srcOrd="0" destOrd="0" presId="urn:microsoft.com/office/officeart/2005/8/layout/cycle4"/>
    <dgm:cxn modelId="{2D84DAA4-3B46-46C1-A888-18B60B5ABBFD}" type="presParOf" srcId="{2F7C5393-D78C-49F9-A74C-36A07956DDBF}" destId="{4A9A1F30-3121-4178-A861-32C9284F9C0F}" srcOrd="1" destOrd="0" presId="urn:microsoft.com/office/officeart/2005/8/layout/cycle4"/>
    <dgm:cxn modelId="{8761484B-8306-4C67-9288-8FF94AFC2382}" type="presParOf" srcId="{4A9A1F30-3121-4178-A861-32C9284F9C0F}" destId="{37C249C6-8FFA-4BFB-BAA4-99CE49D2F896}" srcOrd="0" destOrd="0" presId="urn:microsoft.com/office/officeart/2005/8/layout/cycle4"/>
    <dgm:cxn modelId="{6FDE6311-035F-40D0-B4CA-6DD4A42BE658}" type="presParOf" srcId="{4A9A1F30-3121-4178-A861-32C9284F9C0F}" destId="{10590204-E4CA-4F8D-8082-B172F631CCBF}" srcOrd="1" destOrd="0" presId="urn:microsoft.com/office/officeart/2005/8/layout/cycle4"/>
    <dgm:cxn modelId="{DA659E3A-E759-4569-B8A2-2754CDA1B2A8}" type="presParOf" srcId="{4A9A1F30-3121-4178-A861-32C9284F9C0F}" destId="{150C16CB-29E6-4C50-BFE5-CAECF793015A}" srcOrd="2" destOrd="0" presId="urn:microsoft.com/office/officeart/2005/8/layout/cycle4"/>
    <dgm:cxn modelId="{CF642C37-A1CE-4689-96EE-902DFB06CDBC}" type="presParOf" srcId="{4A9A1F30-3121-4178-A861-32C9284F9C0F}" destId="{F704AEC2-FC53-4FA3-B604-5E6DCD597938}" srcOrd="3" destOrd="0" presId="urn:microsoft.com/office/officeart/2005/8/layout/cycle4"/>
    <dgm:cxn modelId="{5CF346A1-86A4-4AD3-9B66-23DDC57D39DA}" type="presParOf" srcId="{4A9A1F30-3121-4178-A861-32C9284F9C0F}" destId="{BA18ACDD-E1A4-4B97-8A71-178A502C1CD5}" srcOrd="4" destOrd="0" presId="urn:microsoft.com/office/officeart/2005/8/layout/cycle4"/>
    <dgm:cxn modelId="{E1E4252C-92A7-4F5F-996C-A2D9C055D712}" type="presParOf" srcId="{2F7C5393-D78C-49F9-A74C-36A07956DDBF}" destId="{F3B016B3-AAFB-461E-9E21-4DD8878DB9B1}" srcOrd="2" destOrd="0" presId="urn:microsoft.com/office/officeart/2005/8/layout/cycle4"/>
    <dgm:cxn modelId="{6A18B1D1-CBBA-4FA8-82C2-85566F9BB46B}" type="presParOf" srcId="{2F7C5393-D78C-49F9-A74C-36A07956DDBF}" destId="{A74C9967-AA75-4365-B91A-8B99A61A26A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86B2F8-FC29-4E36-A27D-08A25FB8191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C5E0F8-09E8-4C8E-A253-5D3741DB4696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GB" sz="2800" b="1" dirty="0" smtClean="0"/>
            <a:t>Act</a:t>
          </a:r>
          <a:endParaRPr lang="en-GB" sz="2800" b="1" dirty="0"/>
        </a:p>
      </dgm:t>
    </dgm:pt>
    <dgm:pt modelId="{AA8AFC05-1184-43AF-9EE0-05D77E6CACC5}" type="parTrans" cxnId="{338FE9A1-C82D-4D35-9189-7AD1E7C9B12F}">
      <dgm:prSet/>
      <dgm:spPr/>
      <dgm:t>
        <a:bodyPr/>
        <a:lstStyle/>
        <a:p>
          <a:endParaRPr lang="en-GB"/>
        </a:p>
      </dgm:t>
    </dgm:pt>
    <dgm:pt modelId="{35C1152C-D052-44A9-80A1-B91C8CF30997}" type="sibTrans" cxnId="{338FE9A1-C82D-4D35-9189-7AD1E7C9B12F}">
      <dgm:prSet/>
      <dgm:spPr/>
      <dgm:t>
        <a:bodyPr/>
        <a:lstStyle/>
        <a:p>
          <a:endParaRPr lang="en-GB"/>
        </a:p>
      </dgm:t>
    </dgm:pt>
    <dgm:pt modelId="{DDF915F8-8727-4AEA-B295-F0ED57F631CC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GB" sz="2800" b="1" dirty="0" smtClean="0"/>
            <a:t>Plan</a:t>
          </a:r>
          <a:endParaRPr lang="en-GB" sz="2800" b="1" dirty="0"/>
        </a:p>
      </dgm:t>
    </dgm:pt>
    <dgm:pt modelId="{A79324FC-7C89-47CA-AC50-BD980835327C}" type="parTrans" cxnId="{291FE220-360B-4C0B-9BA3-12A7F8C51D5D}">
      <dgm:prSet/>
      <dgm:spPr/>
      <dgm:t>
        <a:bodyPr/>
        <a:lstStyle/>
        <a:p>
          <a:endParaRPr lang="en-GB"/>
        </a:p>
      </dgm:t>
    </dgm:pt>
    <dgm:pt modelId="{0F9DB5D7-D8A3-424D-8D04-02DB52E553CA}" type="sibTrans" cxnId="{291FE220-360B-4C0B-9BA3-12A7F8C51D5D}">
      <dgm:prSet/>
      <dgm:spPr/>
      <dgm:t>
        <a:bodyPr/>
        <a:lstStyle/>
        <a:p>
          <a:endParaRPr lang="en-GB"/>
        </a:p>
      </dgm:t>
    </dgm:pt>
    <dgm:pt modelId="{D1DA849F-62F9-4DDF-A958-812F49590932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GB" sz="2800" b="1" dirty="0" smtClean="0"/>
            <a:t>Do</a:t>
          </a:r>
          <a:endParaRPr lang="en-GB" sz="2800" b="1" dirty="0"/>
        </a:p>
      </dgm:t>
    </dgm:pt>
    <dgm:pt modelId="{CE40BFAA-D95B-4B8F-A91B-9D2B8EF07A75}" type="parTrans" cxnId="{82F6EC78-372A-4346-8770-C8589E860F66}">
      <dgm:prSet/>
      <dgm:spPr/>
      <dgm:t>
        <a:bodyPr/>
        <a:lstStyle/>
        <a:p>
          <a:endParaRPr lang="en-GB"/>
        </a:p>
      </dgm:t>
    </dgm:pt>
    <dgm:pt modelId="{275ADC83-50A1-4B18-9F4C-8878C0C65338}" type="sibTrans" cxnId="{82F6EC78-372A-4346-8770-C8589E860F66}">
      <dgm:prSet/>
      <dgm:spPr/>
      <dgm:t>
        <a:bodyPr/>
        <a:lstStyle/>
        <a:p>
          <a:endParaRPr lang="en-GB"/>
        </a:p>
      </dgm:t>
    </dgm:pt>
    <dgm:pt modelId="{A9F1B18A-721C-416A-A23B-78FECD9D65D5}">
      <dgm:prSet phldrT="[Text]" custT="1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GB" sz="2800" b="1" dirty="0" smtClean="0"/>
            <a:t>Study</a:t>
          </a:r>
          <a:endParaRPr lang="en-GB" sz="2800" b="1" dirty="0"/>
        </a:p>
      </dgm:t>
    </dgm:pt>
    <dgm:pt modelId="{6544CDC7-4F5D-4408-ABF9-5A1DED43ED33}" type="parTrans" cxnId="{6784D747-5AE2-4A42-8CE4-03A22C8B9496}">
      <dgm:prSet/>
      <dgm:spPr/>
      <dgm:t>
        <a:bodyPr/>
        <a:lstStyle/>
        <a:p>
          <a:endParaRPr lang="en-GB"/>
        </a:p>
      </dgm:t>
    </dgm:pt>
    <dgm:pt modelId="{972DCF7D-091C-441E-9332-17A938B38E9F}" type="sibTrans" cxnId="{6784D747-5AE2-4A42-8CE4-03A22C8B9496}">
      <dgm:prSet/>
      <dgm:spPr/>
      <dgm:t>
        <a:bodyPr/>
        <a:lstStyle/>
        <a:p>
          <a:endParaRPr lang="en-GB"/>
        </a:p>
      </dgm:t>
    </dgm:pt>
    <dgm:pt modelId="{2F7C5393-D78C-49F9-A74C-36A07956DDBF}" type="pres">
      <dgm:prSet presAssocID="{A786B2F8-FC29-4E36-A27D-08A25FB819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194B98-FDF5-4184-BB14-423AC9A9340C}" type="pres">
      <dgm:prSet presAssocID="{A786B2F8-FC29-4E36-A27D-08A25FB81912}" presName="children" presStyleCnt="0"/>
      <dgm:spPr/>
    </dgm:pt>
    <dgm:pt modelId="{53440EDC-0797-4C46-8E50-538FC3254EEF}" type="pres">
      <dgm:prSet presAssocID="{A786B2F8-FC29-4E36-A27D-08A25FB81912}" presName="childPlaceholder" presStyleCnt="0"/>
      <dgm:spPr/>
    </dgm:pt>
    <dgm:pt modelId="{4A9A1F30-3121-4178-A861-32C9284F9C0F}" type="pres">
      <dgm:prSet presAssocID="{A786B2F8-FC29-4E36-A27D-08A25FB81912}" presName="circle" presStyleCnt="0"/>
      <dgm:spPr/>
    </dgm:pt>
    <dgm:pt modelId="{37C249C6-8FFA-4BFB-BAA4-99CE49D2F896}" type="pres">
      <dgm:prSet presAssocID="{A786B2F8-FC29-4E36-A27D-08A25FB81912}" presName="quadrant1" presStyleLbl="node1" presStyleIdx="0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590204-E4CA-4F8D-8082-B172F631CCBF}" type="pres">
      <dgm:prSet presAssocID="{A786B2F8-FC29-4E36-A27D-08A25FB81912}" presName="quadrant2" presStyleLbl="node1" presStyleIdx="1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0C16CB-29E6-4C50-BFE5-CAECF793015A}" type="pres">
      <dgm:prSet presAssocID="{A786B2F8-FC29-4E36-A27D-08A25FB81912}" presName="quadrant3" presStyleLbl="node1" presStyleIdx="2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04AEC2-FC53-4FA3-B604-5E6DCD597938}" type="pres">
      <dgm:prSet presAssocID="{A786B2F8-FC29-4E36-A27D-08A25FB81912}" presName="quadrant4" presStyleLbl="node1" presStyleIdx="3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18ACDD-E1A4-4B97-8A71-178A502C1CD5}" type="pres">
      <dgm:prSet presAssocID="{A786B2F8-FC29-4E36-A27D-08A25FB81912}" presName="quadrantPlaceholder" presStyleCnt="0"/>
      <dgm:spPr/>
    </dgm:pt>
    <dgm:pt modelId="{F3B016B3-AAFB-461E-9E21-4DD8878DB9B1}" type="pres">
      <dgm:prSet presAssocID="{A786B2F8-FC29-4E36-A27D-08A25FB81912}" presName="center1" presStyleLbl="fgShp" presStyleIdx="0" presStyleCnt="2" custLinFactNeighborX="-32701"/>
      <dgm:spPr/>
    </dgm:pt>
    <dgm:pt modelId="{A74C9967-AA75-4365-B91A-8B99A61A26AE}" type="pres">
      <dgm:prSet presAssocID="{A786B2F8-FC29-4E36-A27D-08A25FB81912}" presName="center2" presStyleLbl="fgShp" presStyleIdx="1" presStyleCnt="2" custLinFactNeighborX="-32701"/>
      <dgm:spPr/>
    </dgm:pt>
  </dgm:ptLst>
  <dgm:cxnLst>
    <dgm:cxn modelId="{DEF0A171-88CD-4092-BCC2-CCB7255BB1FA}" type="presOf" srcId="{10C5E0F8-09E8-4C8E-A253-5D3741DB4696}" destId="{37C249C6-8FFA-4BFB-BAA4-99CE49D2F896}" srcOrd="0" destOrd="0" presId="urn:microsoft.com/office/officeart/2005/8/layout/cycle4"/>
    <dgm:cxn modelId="{291FE220-360B-4C0B-9BA3-12A7F8C51D5D}" srcId="{A786B2F8-FC29-4E36-A27D-08A25FB81912}" destId="{DDF915F8-8727-4AEA-B295-F0ED57F631CC}" srcOrd="1" destOrd="0" parTransId="{A79324FC-7C89-47CA-AC50-BD980835327C}" sibTransId="{0F9DB5D7-D8A3-424D-8D04-02DB52E553CA}"/>
    <dgm:cxn modelId="{82F6EC78-372A-4346-8770-C8589E860F66}" srcId="{A786B2F8-FC29-4E36-A27D-08A25FB81912}" destId="{D1DA849F-62F9-4DDF-A958-812F49590932}" srcOrd="2" destOrd="0" parTransId="{CE40BFAA-D95B-4B8F-A91B-9D2B8EF07A75}" sibTransId="{275ADC83-50A1-4B18-9F4C-8878C0C65338}"/>
    <dgm:cxn modelId="{338FE9A1-C82D-4D35-9189-7AD1E7C9B12F}" srcId="{A786B2F8-FC29-4E36-A27D-08A25FB81912}" destId="{10C5E0F8-09E8-4C8E-A253-5D3741DB4696}" srcOrd="0" destOrd="0" parTransId="{AA8AFC05-1184-43AF-9EE0-05D77E6CACC5}" sibTransId="{35C1152C-D052-44A9-80A1-B91C8CF30997}"/>
    <dgm:cxn modelId="{7143B85A-EF99-47E7-BBD6-8C54F3B5B7B7}" type="presOf" srcId="{A786B2F8-FC29-4E36-A27D-08A25FB81912}" destId="{2F7C5393-D78C-49F9-A74C-36A07956DDBF}" srcOrd="0" destOrd="0" presId="urn:microsoft.com/office/officeart/2005/8/layout/cycle4"/>
    <dgm:cxn modelId="{3A936ACE-F8E5-4C36-8301-739DDDC45DC5}" type="presOf" srcId="{DDF915F8-8727-4AEA-B295-F0ED57F631CC}" destId="{10590204-E4CA-4F8D-8082-B172F631CCBF}" srcOrd="0" destOrd="0" presId="urn:microsoft.com/office/officeart/2005/8/layout/cycle4"/>
    <dgm:cxn modelId="{6784D747-5AE2-4A42-8CE4-03A22C8B9496}" srcId="{A786B2F8-FC29-4E36-A27D-08A25FB81912}" destId="{A9F1B18A-721C-416A-A23B-78FECD9D65D5}" srcOrd="3" destOrd="0" parTransId="{6544CDC7-4F5D-4408-ABF9-5A1DED43ED33}" sibTransId="{972DCF7D-091C-441E-9332-17A938B38E9F}"/>
    <dgm:cxn modelId="{B9704830-F38E-456B-94BE-518C523D63DE}" type="presOf" srcId="{A9F1B18A-721C-416A-A23B-78FECD9D65D5}" destId="{F704AEC2-FC53-4FA3-B604-5E6DCD597938}" srcOrd="0" destOrd="0" presId="urn:microsoft.com/office/officeart/2005/8/layout/cycle4"/>
    <dgm:cxn modelId="{DC433BBC-6675-452A-892C-2BE1C07E59C6}" type="presOf" srcId="{D1DA849F-62F9-4DDF-A958-812F49590932}" destId="{150C16CB-29E6-4C50-BFE5-CAECF793015A}" srcOrd="0" destOrd="0" presId="urn:microsoft.com/office/officeart/2005/8/layout/cycle4"/>
    <dgm:cxn modelId="{2154311A-FBEB-4A42-9481-25E59BE5AC69}" type="presParOf" srcId="{2F7C5393-D78C-49F9-A74C-36A07956DDBF}" destId="{DC194B98-FDF5-4184-BB14-423AC9A9340C}" srcOrd="0" destOrd="0" presId="urn:microsoft.com/office/officeart/2005/8/layout/cycle4"/>
    <dgm:cxn modelId="{B090B5F9-3592-437A-A104-153F5E9F33A9}" type="presParOf" srcId="{DC194B98-FDF5-4184-BB14-423AC9A9340C}" destId="{53440EDC-0797-4C46-8E50-538FC3254EEF}" srcOrd="0" destOrd="0" presId="urn:microsoft.com/office/officeart/2005/8/layout/cycle4"/>
    <dgm:cxn modelId="{4E4A6220-2F59-427C-829A-BB0BAF554D50}" type="presParOf" srcId="{2F7C5393-D78C-49F9-A74C-36A07956DDBF}" destId="{4A9A1F30-3121-4178-A861-32C9284F9C0F}" srcOrd="1" destOrd="0" presId="urn:microsoft.com/office/officeart/2005/8/layout/cycle4"/>
    <dgm:cxn modelId="{EEFE1FD0-7F67-4F8F-B34D-430A8E41BE1A}" type="presParOf" srcId="{4A9A1F30-3121-4178-A861-32C9284F9C0F}" destId="{37C249C6-8FFA-4BFB-BAA4-99CE49D2F896}" srcOrd="0" destOrd="0" presId="urn:microsoft.com/office/officeart/2005/8/layout/cycle4"/>
    <dgm:cxn modelId="{DA5A5E6B-D5FB-4ECE-8C5E-73105FC82506}" type="presParOf" srcId="{4A9A1F30-3121-4178-A861-32C9284F9C0F}" destId="{10590204-E4CA-4F8D-8082-B172F631CCBF}" srcOrd="1" destOrd="0" presId="urn:microsoft.com/office/officeart/2005/8/layout/cycle4"/>
    <dgm:cxn modelId="{E7ABB155-642E-494A-A2EA-3F0DB83D2CE6}" type="presParOf" srcId="{4A9A1F30-3121-4178-A861-32C9284F9C0F}" destId="{150C16CB-29E6-4C50-BFE5-CAECF793015A}" srcOrd="2" destOrd="0" presId="urn:microsoft.com/office/officeart/2005/8/layout/cycle4"/>
    <dgm:cxn modelId="{004BFFE5-9523-4308-ACFA-A21FA6E51345}" type="presParOf" srcId="{4A9A1F30-3121-4178-A861-32C9284F9C0F}" destId="{F704AEC2-FC53-4FA3-B604-5E6DCD597938}" srcOrd="3" destOrd="0" presId="urn:microsoft.com/office/officeart/2005/8/layout/cycle4"/>
    <dgm:cxn modelId="{F59E224F-4519-4647-A934-DE76EE964342}" type="presParOf" srcId="{4A9A1F30-3121-4178-A861-32C9284F9C0F}" destId="{BA18ACDD-E1A4-4B97-8A71-178A502C1CD5}" srcOrd="4" destOrd="0" presId="urn:microsoft.com/office/officeart/2005/8/layout/cycle4"/>
    <dgm:cxn modelId="{621D57BC-862C-4112-A920-92267283CBA7}" type="presParOf" srcId="{2F7C5393-D78C-49F9-A74C-36A07956DDBF}" destId="{F3B016B3-AAFB-461E-9E21-4DD8878DB9B1}" srcOrd="2" destOrd="0" presId="urn:microsoft.com/office/officeart/2005/8/layout/cycle4"/>
    <dgm:cxn modelId="{7DC8E6A4-1394-48B7-B13A-2E1C35F5AC27}" type="presParOf" srcId="{2F7C5393-D78C-49F9-A74C-36A07956DDBF}" destId="{A74C9967-AA75-4365-B91A-8B99A61A26A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6B2F8-FC29-4E36-A27D-08A25FB8191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C5E0F8-09E8-4C8E-A253-5D3741DB4696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800" b="1" dirty="0" smtClean="0"/>
            <a:t>Act</a:t>
          </a:r>
          <a:endParaRPr lang="en-GB" sz="2800" b="1" dirty="0"/>
        </a:p>
      </dgm:t>
    </dgm:pt>
    <dgm:pt modelId="{AA8AFC05-1184-43AF-9EE0-05D77E6CACC5}" type="parTrans" cxnId="{338FE9A1-C82D-4D35-9189-7AD1E7C9B12F}">
      <dgm:prSet/>
      <dgm:spPr/>
      <dgm:t>
        <a:bodyPr/>
        <a:lstStyle/>
        <a:p>
          <a:endParaRPr lang="en-GB"/>
        </a:p>
      </dgm:t>
    </dgm:pt>
    <dgm:pt modelId="{35C1152C-D052-44A9-80A1-B91C8CF30997}" type="sibTrans" cxnId="{338FE9A1-C82D-4D35-9189-7AD1E7C9B12F}">
      <dgm:prSet/>
      <dgm:spPr/>
      <dgm:t>
        <a:bodyPr/>
        <a:lstStyle/>
        <a:p>
          <a:endParaRPr lang="en-GB"/>
        </a:p>
      </dgm:t>
    </dgm:pt>
    <dgm:pt modelId="{DDF915F8-8727-4AEA-B295-F0ED57F631C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800" b="1" dirty="0" smtClean="0"/>
            <a:t>Plan</a:t>
          </a:r>
          <a:endParaRPr lang="en-GB" sz="2800" b="1" dirty="0"/>
        </a:p>
      </dgm:t>
    </dgm:pt>
    <dgm:pt modelId="{A79324FC-7C89-47CA-AC50-BD980835327C}" type="parTrans" cxnId="{291FE220-360B-4C0B-9BA3-12A7F8C51D5D}">
      <dgm:prSet/>
      <dgm:spPr/>
      <dgm:t>
        <a:bodyPr/>
        <a:lstStyle/>
        <a:p>
          <a:endParaRPr lang="en-GB"/>
        </a:p>
      </dgm:t>
    </dgm:pt>
    <dgm:pt modelId="{0F9DB5D7-D8A3-424D-8D04-02DB52E553CA}" type="sibTrans" cxnId="{291FE220-360B-4C0B-9BA3-12A7F8C51D5D}">
      <dgm:prSet/>
      <dgm:spPr/>
      <dgm:t>
        <a:bodyPr/>
        <a:lstStyle/>
        <a:p>
          <a:endParaRPr lang="en-GB"/>
        </a:p>
      </dgm:t>
    </dgm:pt>
    <dgm:pt modelId="{D1DA849F-62F9-4DDF-A958-812F4959093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800" b="1" dirty="0" smtClean="0"/>
            <a:t>Do</a:t>
          </a:r>
          <a:endParaRPr lang="en-GB" sz="2800" b="1" dirty="0"/>
        </a:p>
      </dgm:t>
    </dgm:pt>
    <dgm:pt modelId="{CE40BFAA-D95B-4B8F-A91B-9D2B8EF07A75}" type="parTrans" cxnId="{82F6EC78-372A-4346-8770-C8589E860F66}">
      <dgm:prSet/>
      <dgm:spPr/>
      <dgm:t>
        <a:bodyPr/>
        <a:lstStyle/>
        <a:p>
          <a:endParaRPr lang="en-GB"/>
        </a:p>
      </dgm:t>
    </dgm:pt>
    <dgm:pt modelId="{275ADC83-50A1-4B18-9F4C-8878C0C65338}" type="sibTrans" cxnId="{82F6EC78-372A-4346-8770-C8589E860F66}">
      <dgm:prSet/>
      <dgm:spPr/>
      <dgm:t>
        <a:bodyPr/>
        <a:lstStyle/>
        <a:p>
          <a:endParaRPr lang="en-GB"/>
        </a:p>
      </dgm:t>
    </dgm:pt>
    <dgm:pt modelId="{A9F1B18A-721C-416A-A23B-78FECD9D65D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800" b="1" dirty="0" smtClean="0"/>
            <a:t>Study</a:t>
          </a:r>
          <a:endParaRPr lang="en-GB" sz="2800" b="1" dirty="0"/>
        </a:p>
      </dgm:t>
    </dgm:pt>
    <dgm:pt modelId="{6544CDC7-4F5D-4408-ABF9-5A1DED43ED33}" type="parTrans" cxnId="{6784D747-5AE2-4A42-8CE4-03A22C8B9496}">
      <dgm:prSet/>
      <dgm:spPr/>
      <dgm:t>
        <a:bodyPr/>
        <a:lstStyle/>
        <a:p>
          <a:endParaRPr lang="en-GB"/>
        </a:p>
      </dgm:t>
    </dgm:pt>
    <dgm:pt modelId="{972DCF7D-091C-441E-9332-17A938B38E9F}" type="sibTrans" cxnId="{6784D747-5AE2-4A42-8CE4-03A22C8B9496}">
      <dgm:prSet/>
      <dgm:spPr/>
      <dgm:t>
        <a:bodyPr/>
        <a:lstStyle/>
        <a:p>
          <a:endParaRPr lang="en-GB"/>
        </a:p>
      </dgm:t>
    </dgm:pt>
    <dgm:pt modelId="{2F7C5393-D78C-49F9-A74C-36A07956DDBF}" type="pres">
      <dgm:prSet presAssocID="{A786B2F8-FC29-4E36-A27D-08A25FB819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194B98-FDF5-4184-BB14-423AC9A9340C}" type="pres">
      <dgm:prSet presAssocID="{A786B2F8-FC29-4E36-A27D-08A25FB81912}" presName="children" presStyleCnt="0"/>
      <dgm:spPr/>
    </dgm:pt>
    <dgm:pt modelId="{53440EDC-0797-4C46-8E50-538FC3254EEF}" type="pres">
      <dgm:prSet presAssocID="{A786B2F8-FC29-4E36-A27D-08A25FB81912}" presName="childPlaceholder" presStyleCnt="0"/>
      <dgm:spPr/>
    </dgm:pt>
    <dgm:pt modelId="{4A9A1F30-3121-4178-A861-32C9284F9C0F}" type="pres">
      <dgm:prSet presAssocID="{A786B2F8-FC29-4E36-A27D-08A25FB81912}" presName="circle" presStyleCnt="0"/>
      <dgm:spPr/>
    </dgm:pt>
    <dgm:pt modelId="{37C249C6-8FFA-4BFB-BAA4-99CE49D2F896}" type="pres">
      <dgm:prSet presAssocID="{A786B2F8-FC29-4E36-A27D-08A25FB81912}" presName="quadrant1" presStyleLbl="node1" presStyleIdx="0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590204-E4CA-4F8D-8082-B172F631CCBF}" type="pres">
      <dgm:prSet presAssocID="{A786B2F8-FC29-4E36-A27D-08A25FB81912}" presName="quadrant2" presStyleLbl="node1" presStyleIdx="1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0C16CB-29E6-4C50-BFE5-CAECF793015A}" type="pres">
      <dgm:prSet presAssocID="{A786B2F8-FC29-4E36-A27D-08A25FB81912}" presName="quadrant3" presStyleLbl="node1" presStyleIdx="2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04AEC2-FC53-4FA3-B604-5E6DCD597938}" type="pres">
      <dgm:prSet presAssocID="{A786B2F8-FC29-4E36-A27D-08A25FB81912}" presName="quadrant4" presStyleLbl="node1" presStyleIdx="3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18ACDD-E1A4-4B97-8A71-178A502C1CD5}" type="pres">
      <dgm:prSet presAssocID="{A786B2F8-FC29-4E36-A27D-08A25FB81912}" presName="quadrantPlaceholder" presStyleCnt="0"/>
      <dgm:spPr/>
    </dgm:pt>
    <dgm:pt modelId="{F3B016B3-AAFB-461E-9E21-4DD8878DB9B1}" type="pres">
      <dgm:prSet presAssocID="{A786B2F8-FC29-4E36-A27D-08A25FB81912}" presName="center1" presStyleLbl="fgShp" presStyleIdx="0" presStyleCnt="2" custLinFactNeighborX="-32701"/>
      <dgm:spPr/>
    </dgm:pt>
    <dgm:pt modelId="{A74C9967-AA75-4365-B91A-8B99A61A26AE}" type="pres">
      <dgm:prSet presAssocID="{A786B2F8-FC29-4E36-A27D-08A25FB81912}" presName="center2" presStyleLbl="fgShp" presStyleIdx="1" presStyleCnt="2" custLinFactNeighborX="-32701"/>
      <dgm:spPr/>
    </dgm:pt>
  </dgm:ptLst>
  <dgm:cxnLst>
    <dgm:cxn modelId="{25DE13BC-D5DB-4E83-933B-B48F31CB9F5F}" type="presOf" srcId="{A9F1B18A-721C-416A-A23B-78FECD9D65D5}" destId="{F704AEC2-FC53-4FA3-B604-5E6DCD597938}" srcOrd="0" destOrd="0" presId="urn:microsoft.com/office/officeart/2005/8/layout/cycle4"/>
    <dgm:cxn modelId="{DFE6C6F7-3F96-4B70-8A7A-9E6D6AB5CFE6}" type="presOf" srcId="{10C5E0F8-09E8-4C8E-A253-5D3741DB4696}" destId="{37C249C6-8FFA-4BFB-BAA4-99CE49D2F896}" srcOrd="0" destOrd="0" presId="urn:microsoft.com/office/officeart/2005/8/layout/cycle4"/>
    <dgm:cxn modelId="{291FE220-360B-4C0B-9BA3-12A7F8C51D5D}" srcId="{A786B2F8-FC29-4E36-A27D-08A25FB81912}" destId="{DDF915F8-8727-4AEA-B295-F0ED57F631CC}" srcOrd="1" destOrd="0" parTransId="{A79324FC-7C89-47CA-AC50-BD980835327C}" sibTransId="{0F9DB5D7-D8A3-424D-8D04-02DB52E553CA}"/>
    <dgm:cxn modelId="{82F6EC78-372A-4346-8770-C8589E860F66}" srcId="{A786B2F8-FC29-4E36-A27D-08A25FB81912}" destId="{D1DA849F-62F9-4DDF-A958-812F49590932}" srcOrd="2" destOrd="0" parTransId="{CE40BFAA-D95B-4B8F-A91B-9D2B8EF07A75}" sibTransId="{275ADC83-50A1-4B18-9F4C-8878C0C65338}"/>
    <dgm:cxn modelId="{5EC43B48-163C-4708-B8EE-A15362073D1C}" type="presOf" srcId="{D1DA849F-62F9-4DDF-A958-812F49590932}" destId="{150C16CB-29E6-4C50-BFE5-CAECF793015A}" srcOrd="0" destOrd="0" presId="urn:microsoft.com/office/officeart/2005/8/layout/cycle4"/>
    <dgm:cxn modelId="{338FE9A1-C82D-4D35-9189-7AD1E7C9B12F}" srcId="{A786B2F8-FC29-4E36-A27D-08A25FB81912}" destId="{10C5E0F8-09E8-4C8E-A253-5D3741DB4696}" srcOrd="0" destOrd="0" parTransId="{AA8AFC05-1184-43AF-9EE0-05D77E6CACC5}" sibTransId="{35C1152C-D052-44A9-80A1-B91C8CF30997}"/>
    <dgm:cxn modelId="{6784D747-5AE2-4A42-8CE4-03A22C8B9496}" srcId="{A786B2F8-FC29-4E36-A27D-08A25FB81912}" destId="{A9F1B18A-721C-416A-A23B-78FECD9D65D5}" srcOrd="3" destOrd="0" parTransId="{6544CDC7-4F5D-4408-ABF9-5A1DED43ED33}" sibTransId="{972DCF7D-091C-441E-9332-17A938B38E9F}"/>
    <dgm:cxn modelId="{F6978FB5-9D75-4E90-B79A-4D1DA1D90432}" type="presOf" srcId="{DDF915F8-8727-4AEA-B295-F0ED57F631CC}" destId="{10590204-E4CA-4F8D-8082-B172F631CCBF}" srcOrd="0" destOrd="0" presId="urn:microsoft.com/office/officeart/2005/8/layout/cycle4"/>
    <dgm:cxn modelId="{873CB6FE-3430-4FA6-A379-EAB835B592AE}" type="presOf" srcId="{A786B2F8-FC29-4E36-A27D-08A25FB81912}" destId="{2F7C5393-D78C-49F9-A74C-36A07956DDBF}" srcOrd="0" destOrd="0" presId="urn:microsoft.com/office/officeart/2005/8/layout/cycle4"/>
    <dgm:cxn modelId="{55C22FF6-CAF5-4F61-98C5-4B79B5C552E3}" type="presParOf" srcId="{2F7C5393-D78C-49F9-A74C-36A07956DDBF}" destId="{DC194B98-FDF5-4184-BB14-423AC9A9340C}" srcOrd="0" destOrd="0" presId="urn:microsoft.com/office/officeart/2005/8/layout/cycle4"/>
    <dgm:cxn modelId="{27C4E8FD-7F2B-4E89-A5FA-C57AC3BA8B33}" type="presParOf" srcId="{DC194B98-FDF5-4184-BB14-423AC9A9340C}" destId="{53440EDC-0797-4C46-8E50-538FC3254EEF}" srcOrd="0" destOrd="0" presId="urn:microsoft.com/office/officeart/2005/8/layout/cycle4"/>
    <dgm:cxn modelId="{315DB186-5351-4CE1-9B34-DBAC1691A895}" type="presParOf" srcId="{2F7C5393-D78C-49F9-A74C-36A07956DDBF}" destId="{4A9A1F30-3121-4178-A861-32C9284F9C0F}" srcOrd="1" destOrd="0" presId="urn:microsoft.com/office/officeart/2005/8/layout/cycle4"/>
    <dgm:cxn modelId="{3B5EA892-8185-4FCF-A8E6-2F88D64514EB}" type="presParOf" srcId="{4A9A1F30-3121-4178-A861-32C9284F9C0F}" destId="{37C249C6-8FFA-4BFB-BAA4-99CE49D2F896}" srcOrd="0" destOrd="0" presId="urn:microsoft.com/office/officeart/2005/8/layout/cycle4"/>
    <dgm:cxn modelId="{10846A4E-0204-4BEB-ABE4-FEBAD3070BFE}" type="presParOf" srcId="{4A9A1F30-3121-4178-A861-32C9284F9C0F}" destId="{10590204-E4CA-4F8D-8082-B172F631CCBF}" srcOrd="1" destOrd="0" presId="urn:microsoft.com/office/officeart/2005/8/layout/cycle4"/>
    <dgm:cxn modelId="{3163D1A2-C7AC-4A46-9E35-2074DDBCB55B}" type="presParOf" srcId="{4A9A1F30-3121-4178-A861-32C9284F9C0F}" destId="{150C16CB-29E6-4C50-BFE5-CAECF793015A}" srcOrd="2" destOrd="0" presId="urn:microsoft.com/office/officeart/2005/8/layout/cycle4"/>
    <dgm:cxn modelId="{6C4D231B-5BDC-4528-ACFE-B5262B43315A}" type="presParOf" srcId="{4A9A1F30-3121-4178-A861-32C9284F9C0F}" destId="{F704AEC2-FC53-4FA3-B604-5E6DCD597938}" srcOrd="3" destOrd="0" presId="urn:microsoft.com/office/officeart/2005/8/layout/cycle4"/>
    <dgm:cxn modelId="{70D2C95A-43BD-41B9-BF94-D43AB642C91B}" type="presParOf" srcId="{4A9A1F30-3121-4178-A861-32C9284F9C0F}" destId="{BA18ACDD-E1A4-4B97-8A71-178A502C1CD5}" srcOrd="4" destOrd="0" presId="urn:microsoft.com/office/officeart/2005/8/layout/cycle4"/>
    <dgm:cxn modelId="{8716A719-CD98-40C0-9B10-65C93155DEAC}" type="presParOf" srcId="{2F7C5393-D78C-49F9-A74C-36A07956DDBF}" destId="{F3B016B3-AAFB-461E-9E21-4DD8878DB9B1}" srcOrd="2" destOrd="0" presId="urn:microsoft.com/office/officeart/2005/8/layout/cycle4"/>
    <dgm:cxn modelId="{DFFCEDE7-BCA6-43CB-9AFF-CD52151B1DC4}" type="presParOf" srcId="{2F7C5393-D78C-49F9-A74C-36A07956DDBF}" destId="{A74C9967-AA75-4365-B91A-8B99A61A26A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86B2F8-FC29-4E36-A27D-08A25FB8191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C5E0F8-09E8-4C8E-A253-5D3741DB469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800" b="1" dirty="0" smtClean="0"/>
            <a:t>Act</a:t>
          </a:r>
          <a:endParaRPr lang="en-GB" sz="2800" b="1" dirty="0"/>
        </a:p>
      </dgm:t>
    </dgm:pt>
    <dgm:pt modelId="{AA8AFC05-1184-43AF-9EE0-05D77E6CACC5}" type="parTrans" cxnId="{338FE9A1-C82D-4D35-9189-7AD1E7C9B12F}">
      <dgm:prSet/>
      <dgm:spPr/>
      <dgm:t>
        <a:bodyPr/>
        <a:lstStyle/>
        <a:p>
          <a:endParaRPr lang="en-GB"/>
        </a:p>
      </dgm:t>
    </dgm:pt>
    <dgm:pt modelId="{35C1152C-D052-44A9-80A1-B91C8CF30997}" type="sibTrans" cxnId="{338FE9A1-C82D-4D35-9189-7AD1E7C9B12F}">
      <dgm:prSet/>
      <dgm:spPr/>
      <dgm:t>
        <a:bodyPr/>
        <a:lstStyle/>
        <a:p>
          <a:endParaRPr lang="en-GB"/>
        </a:p>
      </dgm:t>
    </dgm:pt>
    <dgm:pt modelId="{DDF915F8-8727-4AEA-B295-F0ED57F631C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800" b="1" dirty="0" smtClean="0"/>
            <a:t>Plan</a:t>
          </a:r>
          <a:endParaRPr lang="en-GB" sz="2800" b="1" dirty="0"/>
        </a:p>
      </dgm:t>
    </dgm:pt>
    <dgm:pt modelId="{A79324FC-7C89-47CA-AC50-BD980835327C}" type="parTrans" cxnId="{291FE220-360B-4C0B-9BA3-12A7F8C51D5D}">
      <dgm:prSet/>
      <dgm:spPr/>
      <dgm:t>
        <a:bodyPr/>
        <a:lstStyle/>
        <a:p>
          <a:endParaRPr lang="en-GB"/>
        </a:p>
      </dgm:t>
    </dgm:pt>
    <dgm:pt modelId="{0F9DB5D7-D8A3-424D-8D04-02DB52E553CA}" type="sibTrans" cxnId="{291FE220-360B-4C0B-9BA3-12A7F8C51D5D}">
      <dgm:prSet/>
      <dgm:spPr/>
      <dgm:t>
        <a:bodyPr/>
        <a:lstStyle/>
        <a:p>
          <a:endParaRPr lang="en-GB"/>
        </a:p>
      </dgm:t>
    </dgm:pt>
    <dgm:pt modelId="{D1DA849F-62F9-4DDF-A958-812F4959093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800" b="1" dirty="0" smtClean="0"/>
            <a:t>Do</a:t>
          </a:r>
          <a:endParaRPr lang="en-GB" sz="2800" b="1" dirty="0"/>
        </a:p>
      </dgm:t>
    </dgm:pt>
    <dgm:pt modelId="{CE40BFAA-D95B-4B8F-A91B-9D2B8EF07A75}" type="parTrans" cxnId="{82F6EC78-372A-4346-8770-C8589E860F66}">
      <dgm:prSet/>
      <dgm:spPr/>
      <dgm:t>
        <a:bodyPr/>
        <a:lstStyle/>
        <a:p>
          <a:endParaRPr lang="en-GB"/>
        </a:p>
      </dgm:t>
    </dgm:pt>
    <dgm:pt modelId="{275ADC83-50A1-4B18-9F4C-8878C0C65338}" type="sibTrans" cxnId="{82F6EC78-372A-4346-8770-C8589E860F66}">
      <dgm:prSet/>
      <dgm:spPr/>
      <dgm:t>
        <a:bodyPr/>
        <a:lstStyle/>
        <a:p>
          <a:endParaRPr lang="en-GB"/>
        </a:p>
      </dgm:t>
    </dgm:pt>
    <dgm:pt modelId="{A9F1B18A-721C-416A-A23B-78FECD9D65D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800" b="1" dirty="0" smtClean="0"/>
            <a:t>Study</a:t>
          </a:r>
          <a:endParaRPr lang="en-GB" sz="2800" b="1" dirty="0"/>
        </a:p>
      </dgm:t>
    </dgm:pt>
    <dgm:pt modelId="{6544CDC7-4F5D-4408-ABF9-5A1DED43ED33}" type="parTrans" cxnId="{6784D747-5AE2-4A42-8CE4-03A22C8B9496}">
      <dgm:prSet/>
      <dgm:spPr/>
      <dgm:t>
        <a:bodyPr/>
        <a:lstStyle/>
        <a:p>
          <a:endParaRPr lang="en-GB"/>
        </a:p>
      </dgm:t>
    </dgm:pt>
    <dgm:pt modelId="{972DCF7D-091C-441E-9332-17A938B38E9F}" type="sibTrans" cxnId="{6784D747-5AE2-4A42-8CE4-03A22C8B9496}">
      <dgm:prSet/>
      <dgm:spPr/>
      <dgm:t>
        <a:bodyPr/>
        <a:lstStyle/>
        <a:p>
          <a:endParaRPr lang="en-GB"/>
        </a:p>
      </dgm:t>
    </dgm:pt>
    <dgm:pt modelId="{2F7C5393-D78C-49F9-A74C-36A07956DDBF}" type="pres">
      <dgm:prSet presAssocID="{A786B2F8-FC29-4E36-A27D-08A25FB819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194B98-FDF5-4184-BB14-423AC9A9340C}" type="pres">
      <dgm:prSet presAssocID="{A786B2F8-FC29-4E36-A27D-08A25FB81912}" presName="children" presStyleCnt="0"/>
      <dgm:spPr/>
    </dgm:pt>
    <dgm:pt modelId="{53440EDC-0797-4C46-8E50-538FC3254EEF}" type="pres">
      <dgm:prSet presAssocID="{A786B2F8-FC29-4E36-A27D-08A25FB81912}" presName="childPlaceholder" presStyleCnt="0"/>
      <dgm:spPr/>
    </dgm:pt>
    <dgm:pt modelId="{4A9A1F30-3121-4178-A861-32C9284F9C0F}" type="pres">
      <dgm:prSet presAssocID="{A786B2F8-FC29-4E36-A27D-08A25FB81912}" presName="circle" presStyleCnt="0"/>
      <dgm:spPr/>
    </dgm:pt>
    <dgm:pt modelId="{37C249C6-8FFA-4BFB-BAA4-99CE49D2F896}" type="pres">
      <dgm:prSet presAssocID="{A786B2F8-FC29-4E36-A27D-08A25FB81912}" presName="quadrant1" presStyleLbl="node1" presStyleIdx="0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590204-E4CA-4F8D-8082-B172F631CCBF}" type="pres">
      <dgm:prSet presAssocID="{A786B2F8-FC29-4E36-A27D-08A25FB81912}" presName="quadrant2" presStyleLbl="node1" presStyleIdx="1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0C16CB-29E6-4C50-BFE5-CAECF793015A}" type="pres">
      <dgm:prSet presAssocID="{A786B2F8-FC29-4E36-A27D-08A25FB81912}" presName="quadrant3" presStyleLbl="node1" presStyleIdx="2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04AEC2-FC53-4FA3-B604-5E6DCD597938}" type="pres">
      <dgm:prSet presAssocID="{A786B2F8-FC29-4E36-A27D-08A25FB81912}" presName="quadrant4" presStyleLbl="node1" presStyleIdx="3" presStyleCnt="4" custLinFactNeighborX="-111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18ACDD-E1A4-4B97-8A71-178A502C1CD5}" type="pres">
      <dgm:prSet presAssocID="{A786B2F8-FC29-4E36-A27D-08A25FB81912}" presName="quadrantPlaceholder" presStyleCnt="0"/>
      <dgm:spPr/>
    </dgm:pt>
    <dgm:pt modelId="{F3B016B3-AAFB-461E-9E21-4DD8878DB9B1}" type="pres">
      <dgm:prSet presAssocID="{A786B2F8-FC29-4E36-A27D-08A25FB81912}" presName="center1" presStyleLbl="fgShp" presStyleIdx="0" presStyleCnt="2" custLinFactNeighborX="-32701"/>
      <dgm:spPr/>
    </dgm:pt>
    <dgm:pt modelId="{A74C9967-AA75-4365-B91A-8B99A61A26AE}" type="pres">
      <dgm:prSet presAssocID="{A786B2F8-FC29-4E36-A27D-08A25FB81912}" presName="center2" presStyleLbl="fgShp" presStyleIdx="1" presStyleCnt="2" custLinFactNeighborX="-32701"/>
      <dgm:spPr/>
    </dgm:pt>
  </dgm:ptLst>
  <dgm:cxnLst>
    <dgm:cxn modelId="{668E4932-F306-402B-B6F0-7696EF225E88}" type="presOf" srcId="{D1DA849F-62F9-4DDF-A958-812F49590932}" destId="{150C16CB-29E6-4C50-BFE5-CAECF793015A}" srcOrd="0" destOrd="0" presId="urn:microsoft.com/office/officeart/2005/8/layout/cycle4"/>
    <dgm:cxn modelId="{23115CE7-ECA8-489B-98DA-ECC7FB459052}" type="presOf" srcId="{DDF915F8-8727-4AEA-B295-F0ED57F631CC}" destId="{10590204-E4CA-4F8D-8082-B172F631CCBF}" srcOrd="0" destOrd="0" presId="urn:microsoft.com/office/officeart/2005/8/layout/cycle4"/>
    <dgm:cxn modelId="{291FE220-360B-4C0B-9BA3-12A7F8C51D5D}" srcId="{A786B2F8-FC29-4E36-A27D-08A25FB81912}" destId="{DDF915F8-8727-4AEA-B295-F0ED57F631CC}" srcOrd="1" destOrd="0" parTransId="{A79324FC-7C89-47CA-AC50-BD980835327C}" sibTransId="{0F9DB5D7-D8A3-424D-8D04-02DB52E553CA}"/>
    <dgm:cxn modelId="{82F6EC78-372A-4346-8770-C8589E860F66}" srcId="{A786B2F8-FC29-4E36-A27D-08A25FB81912}" destId="{D1DA849F-62F9-4DDF-A958-812F49590932}" srcOrd="2" destOrd="0" parTransId="{CE40BFAA-D95B-4B8F-A91B-9D2B8EF07A75}" sibTransId="{275ADC83-50A1-4B18-9F4C-8878C0C65338}"/>
    <dgm:cxn modelId="{3E7682DC-2786-44B1-A7F4-84477F86EFCF}" type="presOf" srcId="{10C5E0F8-09E8-4C8E-A253-5D3741DB4696}" destId="{37C249C6-8FFA-4BFB-BAA4-99CE49D2F896}" srcOrd="0" destOrd="0" presId="urn:microsoft.com/office/officeart/2005/8/layout/cycle4"/>
    <dgm:cxn modelId="{F45FF71D-692F-4464-B169-4501528619A2}" type="presOf" srcId="{A786B2F8-FC29-4E36-A27D-08A25FB81912}" destId="{2F7C5393-D78C-49F9-A74C-36A07956DDBF}" srcOrd="0" destOrd="0" presId="urn:microsoft.com/office/officeart/2005/8/layout/cycle4"/>
    <dgm:cxn modelId="{338FE9A1-C82D-4D35-9189-7AD1E7C9B12F}" srcId="{A786B2F8-FC29-4E36-A27D-08A25FB81912}" destId="{10C5E0F8-09E8-4C8E-A253-5D3741DB4696}" srcOrd="0" destOrd="0" parTransId="{AA8AFC05-1184-43AF-9EE0-05D77E6CACC5}" sibTransId="{35C1152C-D052-44A9-80A1-B91C8CF30997}"/>
    <dgm:cxn modelId="{6784D747-5AE2-4A42-8CE4-03A22C8B9496}" srcId="{A786B2F8-FC29-4E36-A27D-08A25FB81912}" destId="{A9F1B18A-721C-416A-A23B-78FECD9D65D5}" srcOrd="3" destOrd="0" parTransId="{6544CDC7-4F5D-4408-ABF9-5A1DED43ED33}" sibTransId="{972DCF7D-091C-441E-9332-17A938B38E9F}"/>
    <dgm:cxn modelId="{3743C7E0-8B46-44FD-9FDD-A96C92715A34}" type="presOf" srcId="{A9F1B18A-721C-416A-A23B-78FECD9D65D5}" destId="{F704AEC2-FC53-4FA3-B604-5E6DCD597938}" srcOrd="0" destOrd="0" presId="urn:microsoft.com/office/officeart/2005/8/layout/cycle4"/>
    <dgm:cxn modelId="{1BE6B95E-2CD0-4964-8B97-F45C72F15B9C}" type="presParOf" srcId="{2F7C5393-D78C-49F9-A74C-36A07956DDBF}" destId="{DC194B98-FDF5-4184-BB14-423AC9A9340C}" srcOrd="0" destOrd="0" presId="urn:microsoft.com/office/officeart/2005/8/layout/cycle4"/>
    <dgm:cxn modelId="{0D63AC36-7AA7-4286-85C5-150CE5DDD378}" type="presParOf" srcId="{DC194B98-FDF5-4184-BB14-423AC9A9340C}" destId="{53440EDC-0797-4C46-8E50-538FC3254EEF}" srcOrd="0" destOrd="0" presId="urn:microsoft.com/office/officeart/2005/8/layout/cycle4"/>
    <dgm:cxn modelId="{D356310D-CECF-4256-A9B3-09E76810021E}" type="presParOf" srcId="{2F7C5393-D78C-49F9-A74C-36A07956DDBF}" destId="{4A9A1F30-3121-4178-A861-32C9284F9C0F}" srcOrd="1" destOrd="0" presId="urn:microsoft.com/office/officeart/2005/8/layout/cycle4"/>
    <dgm:cxn modelId="{1D53CB42-38EE-4D0E-A557-017D239771A6}" type="presParOf" srcId="{4A9A1F30-3121-4178-A861-32C9284F9C0F}" destId="{37C249C6-8FFA-4BFB-BAA4-99CE49D2F896}" srcOrd="0" destOrd="0" presId="urn:microsoft.com/office/officeart/2005/8/layout/cycle4"/>
    <dgm:cxn modelId="{73BFCA00-D0B2-4138-AFFF-55846494D9A0}" type="presParOf" srcId="{4A9A1F30-3121-4178-A861-32C9284F9C0F}" destId="{10590204-E4CA-4F8D-8082-B172F631CCBF}" srcOrd="1" destOrd="0" presId="urn:microsoft.com/office/officeart/2005/8/layout/cycle4"/>
    <dgm:cxn modelId="{1EB5FCF3-7C02-4F51-AECA-07D09AE22740}" type="presParOf" srcId="{4A9A1F30-3121-4178-A861-32C9284F9C0F}" destId="{150C16CB-29E6-4C50-BFE5-CAECF793015A}" srcOrd="2" destOrd="0" presId="urn:microsoft.com/office/officeart/2005/8/layout/cycle4"/>
    <dgm:cxn modelId="{692639B8-ADA3-480B-B0FB-D54B4D6AE65F}" type="presParOf" srcId="{4A9A1F30-3121-4178-A861-32C9284F9C0F}" destId="{F704AEC2-FC53-4FA3-B604-5E6DCD597938}" srcOrd="3" destOrd="0" presId="urn:microsoft.com/office/officeart/2005/8/layout/cycle4"/>
    <dgm:cxn modelId="{3D28871C-0C2C-4389-9219-34BB95B926CE}" type="presParOf" srcId="{4A9A1F30-3121-4178-A861-32C9284F9C0F}" destId="{BA18ACDD-E1A4-4B97-8A71-178A502C1CD5}" srcOrd="4" destOrd="0" presId="urn:microsoft.com/office/officeart/2005/8/layout/cycle4"/>
    <dgm:cxn modelId="{5780ABE3-F621-484C-A39C-D2A04158FA22}" type="presParOf" srcId="{2F7C5393-D78C-49F9-A74C-36A07956DDBF}" destId="{F3B016B3-AAFB-461E-9E21-4DD8878DB9B1}" srcOrd="2" destOrd="0" presId="urn:microsoft.com/office/officeart/2005/8/layout/cycle4"/>
    <dgm:cxn modelId="{C7191ED1-C895-4798-B0D0-6A02A69684BB}" type="presParOf" srcId="{2F7C5393-D78C-49F9-A74C-36A07956DDBF}" destId="{A74C9967-AA75-4365-B91A-8B99A61A26A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2FD20-1F55-4D1D-A855-069D4AA54D16}">
      <dsp:nvSpPr>
        <dsp:cNvPr id="0" name=""/>
        <dsp:cNvSpPr/>
      </dsp:nvSpPr>
      <dsp:spPr>
        <a:xfrm rot="5400000">
          <a:off x="-137523" y="139813"/>
          <a:ext cx="916824" cy="64177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S</a:t>
          </a:r>
        </a:p>
      </dsp:txBody>
      <dsp:txXfrm rot="-5400000">
        <a:off x="1" y="323179"/>
        <a:ext cx="641777" cy="275047"/>
      </dsp:txXfrm>
    </dsp:sp>
    <dsp:sp modelId="{557F375A-F198-4A60-9C66-4E6730477F8F}">
      <dsp:nvSpPr>
        <dsp:cNvPr id="0" name=""/>
        <dsp:cNvSpPr/>
      </dsp:nvSpPr>
      <dsp:spPr>
        <a:xfrm rot="5400000">
          <a:off x="1582767" y="-940990"/>
          <a:ext cx="596249" cy="2478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Specific</a:t>
          </a:r>
          <a:endParaRPr lang="en-GB" sz="3400" kern="1200" dirty="0"/>
        </a:p>
      </dsp:txBody>
      <dsp:txXfrm rot="-5400000">
        <a:off x="641777" y="29106"/>
        <a:ext cx="2449124" cy="538037"/>
      </dsp:txXfrm>
    </dsp:sp>
    <dsp:sp modelId="{B8D9FAA8-2AA6-46A9-8A8E-67DA4F76D4FE}">
      <dsp:nvSpPr>
        <dsp:cNvPr id="0" name=""/>
        <dsp:cNvSpPr/>
      </dsp:nvSpPr>
      <dsp:spPr>
        <a:xfrm rot="5400000">
          <a:off x="-137523" y="925462"/>
          <a:ext cx="916824" cy="641777"/>
        </a:xfrm>
        <a:prstGeom prst="chevron">
          <a:avLst/>
        </a:prstGeom>
        <a:solidFill>
          <a:schemeClr val="accent1">
            <a:shade val="80000"/>
            <a:hueOff val="3065"/>
            <a:satOff val="3230"/>
            <a:lumOff val="3510"/>
            <a:alphaOff val="0"/>
          </a:schemeClr>
        </a:solidFill>
        <a:ln w="25400" cap="flat" cmpd="sng" algn="ctr">
          <a:solidFill>
            <a:schemeClr val="accent1">
              <a:shade val="80000"/>
              <a:hueOff val="3065"/>
              <a:satOff val="3230"/>
              <a:lumOff val="3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M</a:t>
          </a:r>
        </a:p>
      </dsp:txBody>
      <dsp:txXfrm rot="-5400000">
        <a:off x="1" y="1108828"/>
        <a:ext cx="641777" cy="275047"/>
      </dsp:txXfrm>
    </dsp:sp>
    <dsp:sp modelId="{33B50E55-BBD2-463B-BC0C-FAC2F49295F2}">
      <dsp:nvSpPr>
        <dsp:cNvPr id="0" name=""/>
        <dsp:cNvSpPr/>
      </dsp:nvSpPr>
      <dsp:spPr>
        <a:xfrm rot="5400000">
          <a:off x="1582924" y="-153208"/>
          <a:ext cx="595936" cy="2478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5"/>
              <a:satOff val="3230"/>
              <a:lumOff val="3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Measurable</a:t>
          </a:r>
          <a:endParaRPr lang="en-GB" sz="3400" kern="1200" dirty="0"/>
        </a:p>
      </dsp:txBody>
      <dsp:txXfrm rot="-5400000">
        <a:off x="641778" y="817029"/>
        <a:ext cx="2449139" cy="537754"/>
      </dsp:txXfrm>
    </dsp:sp>
    <dsp:sp modelId="{5548F1E0-35C1-4B47-BAE6-EFCA9D168204}">
      <dsp:nvSpPr>
        <dsp:cNvPr id="0" name=""/>
        <dsp:cNvSpPr/>
      </dsp:nvSpPr>
      <dsp:spPr>
        <a:xfrm rot="5400000">
          <a:off x="-137523" y="1711111"/>
          <a:ext cx="916824" cy="641777"/>
        </a:xfrm>
        <a:prstGeom prst="chevron">
          <a:avLst/>
        </a:prstGeom>
        <a:solidFill>
          <a:schemeClr val="accent1">
            <a:shade val="80000"/>
            <a:hueOff val="6129"/>
            <a:satOff val="6459"/>
            <a:lumOff val="7019"/>
            <a:alphaOff val="0"/>
          </a:schemeClr>
        </a:solidFill>
        <a:ln w="25400" cap="flat" cmpd="sng" algn="ctr">
          <a:solidFill>
            <a:schemeClr val="accent1">
              <a:shade val="80000"/>
              <a:hueOff val="6129"/>
              <a:satOff val="6459"/>
              <a:lumOff val="7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A</a:t>
          </a:r>
        </a:p>
      </dsp:txBody>
      <dsp:txXfrm rot="-5400000">
        <a:off x="1" y="1894477"/>
        <a:ext cx="641777" cy="275047"/>
      </dsp:txXfrm>
    </dsp:sp>
    <dsp:sp modelId="{E6047630-86AE-4031-BACE-4F70C3642750}">
      <dsp:nvSpPr>
        <dsp:cNvPr id="0" name=""/>
        <dsp:cNvSpPr/>
      </dsp:nvSpPr>
      <dsp:spPr>
        <a:xfrm rot="5400000">
          <a:off x="1582924" y="632440"/>
          <a:ext cx="595936" cy="2478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129"/>
              <a:satOff val="6459"/>
              <a:lumOff val="7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Achievable</a:t>
          </a:r>
          <a:endParaRPr lang="en-GB" sz="3400" kern="1200" dirty="0"/>
        </a:p>
      </dsp:txBody>
      <dsp:txXfrm rot="-5400000">
        <a:off x="641778" y="1602678"/>
        <a:ext cx="2449139" cy="537754"/>
      </dsp:txXfrm>
    </dsp:sp>
    <dsp:sp modelId="{DF11B8EE-167E-42EF-9A97-C93A4ACE67B9}">
      <dsp:nvSpPr>
        <dsp:cNvPr id="0" name=""/>
        <dsp:cNvSpPr/>
      </dsp:nvSpPr>
      <dsp:spPr>
        <a:xfrm rot="5400000">
          <a:off x="-137523" y="2496760"/>
          <a:ext cx="916824" cy="641777"/>
        </a:xfrm>
        <a:prstGeom prst="chevron">
          <a:avLst/>
        </a:prstGeom>
        <a:solidFill>
          <a:schemeClr val="accent1">
            <a:shade val="80000"/>
            <a:hueOff val="9194"/>
            <a:satOff val="9689"/>
            <a:lumOff val="10529"/>
            <a:alphaOff val="0"/>
          </a:schemeClr>
        </a:solidFill>
        <a:ln w="25400" cap="flat" cmpd="sng" algn="ctr">
          <a:solidFill>
            <a:schemeClr val="accent1">
              <a:shade val="80000"/>
              <a:hueOff val="9194"/>
              <a:satOff val="9689"/>
              <a:lumOff val="10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R</a:t>
          </a:r>
        </a:p>
      </dsp:txBody>
      <dsp:txXfrm rot="-5400000">
        <a:off x="1" y="2680126"/>
        <a:ext cx="641777" cy="275047"/>
      </dsp:txXfrm>
    </dsp:sp>
    <dsp:sp modelId="{76749792-0668-4D11-8B86-60CCF0F4801A}">
      <dsp:nvSpPr>
        <dsp:cNvPr id="0" name=""/>
        <dsp:cNvSpPr/>
      </dsp:nvSpPr>
      <dsp:spPr>
        <a:xfrm rot="5400000">
          <a:off x="1582924" y="1418089"/>
          <a:ext cx="595936" cy="2478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9194"/>
              <a:satOff val="9689"/>
              <a:lumOff val="10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Realistic</a:t>
          </a:r>
          <a:endParaRPr lang="en-GB" sz="3400" kern="1200" dirty="0"/>
        </a:p>
      </dsp:txBody>
      <dsp:txXfrm rot="-5400000">
        <a:off x="641778" y="2388327"/>
        <a:ext cx="2449139" cy="537754"/>
      </dsp:txXfrm>
    </dsp:sp>
    <dsp:sp modelId="{CD16DEDA-AA6D-4D15-8C27-5BE0A2166314}">
      <dsp:nvSpPr>
        <dsp:cNvPr id="0" name=""/>
        <dsp:cNvSpPr/>
      </dsp:nvSpPr>
      <dsp:spPr>
        <a:xfrm rot="5400000">
          <a:off x="-137523" y="3282408"/>
          <a:ext cx="916824" cy="641777"/>
        </a:xfrm>
        <a:prstGeom prst="chevron">
          <a:avLst/>
        </a:prstGeom>
        <a:solidFill>
          <a:schemeClr val="accent1">
            <a:shade val="80000"/>
            <a:hueOff val="12259"/>
            <a:satOff val="12919"/>
            <a:lumOff val="14039"/>
            <a:alphaOff val="0"/>
          </a:schemeClr>
        </a:solidFill>
        <a:ln w="25400" cap="flat" cmpd="sng" algn="ctr">
          <a:solidFill>
            <a:schemeClr val="accent1">
              <a:shade val="80000"/>
              <a:hueOff val="12259"/>
              <a:satOff val="12919"/>
              <a:lumOff val="14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T</a:t>
          </a:r>
        </a:p>
      </dsp:txBody>
      <dsp:txXfrm rot="-5400000">
        <a:off x="1" y="3465774"/>
        <a:ext cx="641777" cy="275047"/>
      </dsp:txXfrm>
    </dsp:sp>
    <dsp:sp modelId="{619F431A-159F-4C8D-93D2-A939B3CD6527}">
      <dsp:nvSpPr>
        <dsp:cNvPr id="0" name=""/>
        <dsp:cNvSpPr/>
      </dsp:nvSpPr>
      <dsp:spPr>
        <a:xfrm rot="5400000">
          <a:off x="1582924" y="2203737"/>
          <a:ext cx="595936" cy="2478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2259"/>
              <a:satOff val="12919"/>
              <a:lumOff val="14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Time bound</a:t>
          </a:r>
        </a:p>
      </dsp:txBody>
      <dsp:txXfrm rot="-5400000">
        <a:off x="641778" y="3173975"/>
        <a:ext cx="2449139" cy="537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49C6-8FFA-4BFB-BAA4-99CE49D2F896}">
      <dsp:nvSpPr>
        <dsp:cNvPr id="0" name=""/>
        <dsp:cNvSpPr/>
      </dsp:nvSpPr>
      <dsp:spPr>
        <a:xfrm>
          <a:off x="1431109" y="123133"/>
          <a:ext cx="935383" cy="935383"/>
        </a:xfrm>
        <a:prstGeom prst="pieWedge">
          <a:avLst/>
        </a:prstGeom>
        <a:solidFill>
          <a:srgbClr val="00A4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Act</a:t>
          </a:r>
          <a:endParaRPr lang="en-GB" sz="1400" b="1" kern="1200" dirty="0"/>
        </a:p>
      </dsp:txBody>
      <dsp:txXfrm>
        <a:off x="1705076" y="397100"/>
        <a:ext cx="661416" cy="661416"/>
      </dsp:txXfrm>
    </dsp:sp>
    <dsp:sp modelId="{10590204-E4CA-4F8D-8082-B172F631CCBF}">
      <dsp:nvSpPr>
        <dsp:cNvPr id="0" name=""/>
        <dsp:cNvSpPr/>
      </dsp:nvSpPr>
      <dsp:spPr>
        <a:xfrm rot="5400000">
          <a:off x="2409698" y="123133"/>
          <a:ext cx="935383" cy="935383"/>
        </a:xfrm>
        <a:prstGeom prst="pieWedge">
          <a:avLst/>
        </a:prstGeom>
        <a:solidFill>
          <a:srgbClr val="00A4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Plan</a:t>
          </a:r>
          <a:endParaRPr lang="en-GB" sz="1400" b="1" kern="1200" dirty="0"/>
        </a:p>
      </dsp:txBody>
      <dsp:txXfrm rot="-5400000">
        <a:off x="2409698" y="397100"/>
        <a:ext cx="661416" cy="661416"/>
      </dsp:txXfrm>
    </dsp:sp>
    <dsp:sp modelId="{150C16CB-29E6-4C50-BFE5-CAECF793015A}">
      <dsp:nvSpPr>
        <dsp:cNvPr id="0" name=""/>
        <dsp:cNvSpPr/>
      </dsp:nvSpPr>
      <dsp:spPr>
        <a:xfrm rot="10800000">
          <a:off x="2409698" y="1101722"/>
          <a:ext cx="935383" cy="935383"/>
        </a:xfrm>
        <a:prstGeom prst="pieWedge">
          <a:avLst/>
        </a:prstGeom>
        <a:solidFill>
          <a:srgbClr val="00A4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Do</a:t>
          </a:r>
          <a:endParaRPr lang="en-GB" sz="1400" b="1" kern="1200" dirty="0"/>
        </a:p>
      </dsp:txBody>
      <dsp:txXfrm rot="10800000">
        <a:off x="2409698" y="1101722"/>
        <a:ext cx="661416" cy="661416"/>
      </dsp:txXfrm>
    </dsp:sp>
    <dsp:sp modelId="{F704AEC2-FC53-4FA3-B604-5E6DCD597938}">
      <dsp:nvSpPr>
        <dsp:cNvPr id="0" name=""/>
        <dsp:cNvSpPr/>
      </dsp:nvSpPr>
      <dsp:spPr>
        <a:xfrm rot="16200000">
          <a:off x="1431109" y="1101722"/>
          <a:ext cx="935383" cy="935383"/>
        </a:xfrm>
        <a:prstGeom prst="pieWedge">
          <a:avLst/>
        </a:prstGeom>
        <a:solidFill>
          <a:srgbClr val="00A4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Study</a:t>
          </a:r>
          <a:endParaRPr lang="en-GB" sz="1400" b="1" kern="1200" dirty="0"/>
        </a:p>
      </dsp:txBody>
      <dsp:txXfrm rot="5400000">
        <a:off x="1705076" y="1101722"/>
        <a:ext cx="661416" cy="661416"/>
      </dsp:txXfrm>
    </dsp:sp>
    <dsp:sp modelId="{F3B016B3-AAFB-461E-9E21-4DD8878DB9B1}">
      <dsp:nvSpPr>
        <dsp:cNvPr id="0" name=""/>
        <dsp:cNvSpPr/>
      </dsp:nvSpPr>
      <dsp:spPr>
        <a:xfrm>
          <a:off x="2226618" y="885698"/>
          <a:ext cx="322955" cy="28083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C9967-AA75-4365-B91A-8B99A61A26AE}">
      <dsp:nvSpPr>
        <dsp:cNvPr id="0" name=""/>
        <dsp:cNvSpPr/>
      </dsp:nvSpPr>
      <dsp:spPr>
        <a:xfrm rot="10800000">
          <a:off x="2226618" y="993710"/>
          <a:ext cx="322955" cy="28083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49C6-8FFA-4BFB-BAA4-99CE49D2F896}">
      <dsp:nvSpPr>
        <dsp:cNvPr id="0" name=""/>
        <dsp:cNvSpPr/>
      </dsp:nvSpPr>
      <dsp:spPr>
        <a:xfrm>
          <a:off x="2016224" y="238058"/>
          <a:ext cx="1808409" cy="1808409"/>
        </a:xfrm>
        <a:prstGeom prst="pieWedge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Act</a:t>
          </a:r>
          <a:endParaRPr lang="en-GB" sz="2800" b="1" kern="1200" dirty="0"/>
        </a:p>
      </dsp:txBody>
      <dsp:txXfrm>
        <a:off x="2545895" y="767729"/>
        <a:ext cx="1278738" cy="1278738"/>
      </dsp:txXfrm>
    </dsp:sp>
    <dsp:sp modelId="{10590204-E4CA-4F8D-8082-B172F631CCBF}">
      <dsp:nvSpPr>
        <dsp:cNvPr id="0" name=""/>
        <dsp:cNvSpPr/>
      </dsp:nvSpPr>
      <dsp:spPr>
        <a:xfrm rot="5400000">
          <a:off x="3908163" y="238058"/>
          <a:ext cx="1808409" cy="1808409"/>
        </a:xfrm>
        <a:prstGeom prst="pieWedge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Plan</a:t>
          </a:r>
          <a:endParaRPr lang="en-GB" sz="2800" b="1" kern="1200" dirty="0"/>
        </a:p>
      </dsp:txBody>
      <dsp:txXfrm rot="-5400000">
        <a:off x="3908163" y="767729"/>
        <a:ext cx="1278738" cy="1278738"/>
      </dsp:txXfrm>
    </dsp:sp>
    <dsp:sp modelId="{150C16CB-29E6-4C50-BFE5-CAECF793015A}">
      <dsp:nvSpPr>
        <dsp:cNvPr id="0" name=""/>
        <dsp:cNvSpPr/>
      </dsp:nvSpPr>
      <dsp:spPr>
        <a:xfrm rot="10800000">
          <a:off x="3908163" y="2129997"/>
          <a:ext cx="1808409" cy="1808409"/>
        </a:xfrm>
        <a:prstGeom prst="pieWedge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Do</a:t>
          </a:r>
          <a:endParaRPr lang="en-GB" sz="2800" b="1" kern="1200" dirty="0"/>
        </a:p>
      </dsp:txBody>
      <dsp:txXfrm rot="10800000">
        <a:off x="3908163" y="2129997"/>
        <a:ext cx="1278738" cy="1278738"/>
      </dsp:txXfrm>
    </dsp:sp>
    <dsp:sp modelId="{F704AEC2-FC53-4FA3-B604-5E6DCD597938}">
      <dsp:nvSpPr>
        <dsp:cNvPr id="0" name=""/>
        <dsp:cNvSpPr/>
      </dsp:nvSpPr>
      <dsp:spPr>
        <a:xfrm rot="16200000">
          <a:off x="2016224" y="2129997"/>
          <a:ext cx="1808409" cy="1808409"/>
        </a:xfrm>
        <a:prstGeom prst="pieWedge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Study</a:t>
          </a:r>
          <a:endParaRPr lang="en-GB" sz="2800" b="1" kern="1200" dirty="0"/>
        </a:p>
      </dsp:txBody>
      <dsp:txXfrm rot="5400000">
        <a:off x="2545895" y="2129997"/>
        <a:ext cx="1278738" cy="1278738"/>
      </dsp:txXfrm>
    </dsp:sp>
    <dsp:sp modelId="{F3B016B3-AAFB-461E-9E21-4DD8878DB9B1}">
      <dsp:nvSpPr>
        <dsp:cNvPr id="0" name=""/>
        <dsp:cNvSpPr/>
      </dsp:nvSpPr>
      <dsp:spPr>
        <a:xfrm>
          <a:off x="3552082" y="1712350"/>
          <a:ext cx="624381" cy="5429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C9967-AA75-4365-B91A-8B99A61A26AE}">
      <dsp:nvSpPr>
        <dsp:cNvPr id="0" name=""/>
        <dsp:cNvSpPr/>
      </dsp:nvSpPr>
      <dsp:spPr>
        <a:xfrm rot="10800000">
          <a:off x="3552082" y="1921173"/>
          <a:ext cx="624381" cy="5429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49C6-8FFA-4BFB-BAA4-99CE49D2F896}">
      <dsp:nvSpPr>
        <dsp:cNvPr id="0" name=""/>
        <dsp:cNvSpPr/>
      </dsp:nvSpPr>
      <dsp:spPr>
        <a:xfrm>
          <a:off x="2016224" y="238058"/>
          <a:ext cx="1808409" cy="1808409"/>
        </a:xfrm>
        <a:prstGeom prst="pieWedg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Act</a:t>
          </a:r>
          <a:endParaRPr lang="en-GB" sz="2800" b="1" kern="1200" dirty="0"/>
        </a:p>
      </dsp:txBody>
      <dsp:txXfrm>
        <a:off x="2545895" y="767729"/>
        <a:ext cx="1278738" cy="1278738"/>
      </dsp:txXfrm>
    </dsp:sp>
    <dsp:sp modelId="{10590204-E4CA-4F8D-8082-B172F631CCBF}">
      <dsp:nvSpPr>
        <dsp:cNvPr id="0" name=""/>
        <dsp:cNvSpPr/>
      </dsp:nvSpPr>
      <dsp:spPr>
        <a:xfrm rot="5400000">
          <a:off x="3908163" y="238058"/>
          <a:ext cx="1808409" cy="1808409"/>
        </a:xfrm>
        <a:prstGeom prst="pieWedg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Plan</a:t>
          </a:r>
          <a:endParaRPr lang="en-GB" sz="2800" b="1" kern="1200" dirty="0"/>
        </a:p>
      </dsp:txBody>
      <dsp:txXfrm rot="-5400000">
        <a:off x="3908163" y="767729"/>
        <a:ext cx="1278738" cy="1278738"/>
      </dsp:txXfrm>
    </dsp:sp>
    <dsp:sp modelId="{150C16CB-29E6-4C50-BFE5-CAECF793015A}">
      <dsp:nvSpPr>
        <dsp:cNvPr id="0" name=""/>
        <dsp:cNvSpPr/>
      </dsp:nvSpPr>
      <dsp:spPr>
        <a:xfrm rot="10800000">
          <a:off x="3908163" y="2129997"/>
          <a:ext cx="1808409" cy="1808409"/>
        </a:xfrm>
        <a:prstGeom prst="pieWedg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Do</a:t>
          </a:r>
          <a:endParaRPr lang="en-GB" sz="2800" b="1" kern="1200" dirty="0"/>
        </a:p>
      </dsp:txBody>
      <dsp:txXfrm rot="10800000">
        <a:off x="3908163" y="2129997"/>
        <a:ext cx="1278738" cy="1278738"/>
      </dsp:txXfrm>
    </dsp:sp>
    <dsp:sp modelId="{F704AEC2-FC53-4FA3-B604-5E6DCD597938}">
      <dsp:nvSpPr>
        <dsp:cNvPr id="0" name=""/>
        <dsp:cNvSpPr/>
      </dsp:nvSpPr>
      <dsp:spPr>
        <a:xfrm rot="16200000">
          <a:off x="2016224" y="2129997"/>
          <a:ext cx="1808409" cy="1808409"/>
        </a:xfrm>
        <a:prstGeom prst="pieWedg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Study</a:t>
          </a:r>
          <a:endParaRPr lang="en-GB" sz="2800" b="1" kern="1200" dirty="0"/>
        </a:p>
      </dsp:txBody>
      <dsp:txXfrm rot="5400000">
        <a:off x="2545895" y="2129997"/>
        <a:ext cx="1278738" cy="1278738"/>
      </dsp:txXfrm>
    </dsp:sp>
    <dsp:sp modelId="{F3B016B3-AAFB-461E-9E21-4DD8878DB9B1}">
      <dsp:nvSpPr>
        <dsp:cNvPr id="0" name=""/>
        <dsp:cNvSpPr/>
      </dsp:nvSpPr>
      <dsp:spPr>
        <a:xfrm>
          <a:off x="3552082" y="1712350"/>
          <a:ext cx="624381" cy="5429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C9967-AA75-4365-B91A-8B99A61A26AE}">
      <dsp:nvSpPr>
        <dsp:cNvPr id="0" name=""/>
        <dsp:cNvSpPr/>
      </dsp:nvSpPr>
      <dsp:spPr>
        <a:xfrm rot="10800000">
          <a:off x="3552082" y="1921173"/>
          <a:ext cx="624381" cy="5429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49C6-8FFA-4BFB-BAA4-99CE49D2F896}">
      <dsp:nvSpPr>
        <dsp:cNvPr id="0" name=""/>
        <dsp:cNvSpPr/>
      </dsp:nvSpPr>
      <dsp:spPr>
        <a:xfrm>
          <a:off x="2016224" y="238058"/>
          <a:ext cx="1808409" cy="1808409"/>
        </a:xfrm>
        <a:prstGeom prst="pieWedg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Act</a:t>
          </a:r>
          <a:endParaRPr lang="en-GB" sz="2800" b="1" kern="1200" dirty="0"/>
        </a:p>
      </dsp:txBody>
      <dsp:txXfrm>
        <a:off x="2545895" y="767729"/>
        <a:ext cx="1278738" cy="1278738"/>
      </dsp:txXfrm>
    </dsp:sp>
    <dsp:sp modelId="{10590204-E4CA-4F8D-8082-B172F631CCBF}">
      <dsp:nvSpPr>
        <dsp:cNvPr id="0" name=""/>
        <dsp:cNvSpPr/>
      </dsp:nvSpPr>
      <dsp:spPr>
        <a:xfrm rot="5400000">
          <a:off x="3908163" y="238058"/>
          <a:ext cx="1808409" cy="1808409"/>
        </a:xfrm>
        <a:prstGeom prst="pieWedg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Plan</a:t>
          </a:r>
          <a:endParaRPr lang="en-GB" sz="2800" b="1" kern="1200" dirty="0"/>
        </a:p>
      </dsp:txBody>
      <dsp:txXfrm rot="-5400000">
        <a:off x="3908163" y="767729"/>
        <a:ext cx="1278738" cy="1278738"/>
      </dsp:txXfrm>
    </dsp:sp>
    <dsp:sp modelId="{150C16CB-29E6-4C50-BFE5-CAECF793015A}">
      <dsp:nvSpPr>
        <dsp:cNvPr id="0" name=""/>
        <dsp:cNvSpPr/>
      </dsp:nvSpPr>
      <dsp:spPr>
        <a:xfrm rot="10800000">
          <a:off x="3908163" y="2129997"/>
          <a:ext cx="1808409" cy="1808409"/>
        </a:xfrm>
        <a:prstGeom prst="pieWedg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Do</a:t>
          </a:r>
          <a:endParaRPr lang="en-GB" sz="2800" b="1" kern="1200" dirty="0"/>
        </a:p>
      </dsp:txBody>
      <dsp:txXfrm rot="10800000">
        <a:off x="3908163" y="2129997"/>
        <a:ext cx="1278738" cy="1278738"/>
      </dsp:txXfrm>
    </dsp:sp>
    <dsp:sp modelId="{F704AEC2-FC53-4FA3-B604-5E6DCD597938}">
      <dsp:nvSpPr>
        <dsp:cNvPr id="0" name=""/>
        <dsp:cNvSpPr/>
      </dsp:nvSpPr>
      <dsp:spPr>
        <a:xfrm rot="16200000">
          <a:off x="2016224" y="2129997"/>
          <a:ext cx="1808409" cy="1808409"/>
        </a:xfrm>
        <a:prstGeom prst="pieWedg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Study</a:t>
          </a:r>
          <a:endParaRPr lang="en-GB" sz="2800" b="1" kern="1200" dirty="0"/>
        </a:p>
      </dsp:txBody>
      <dsp:txXfrm rot="5400000">
        <a:off x="2545895" y="2129997"/>
        <a:ext cx="1278738" cy="1278738"/>
      </dsp:txXfrm>
    </dsp:sp>
    <dsp:sp modelId="{F3B016B3-AAFB-461E-9E21-4DD8878DB9B1}">
      <dsp:nvSpPr>
        <dsp:cNvPr id="0" name=""/>
        <dsp:cNvSpPr/>
      </dsp:nvSpPr>
      <dsp:spPr>
        <a:xfrm>
          <a:off x="3552082" y="1712350"/>
          <a:ext cx="624381" cy="5429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C9967-AA75-4365-B91A-8B99A61A26AE}">
      <dsp:nvSpPr>
        <dsp:cNvPr id="0" name=""/>
        <dsp:cNvSpPr/>
      </dsp:nvSpPr>
      <dsp:spPr>
        <a:xfrm rot="10800000">
          <a:off x="3552082" y="1921173"/>
          <a:ext cx="624381" cy="54294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0.52741</cdr:x>
      <cdr:y>0.18501</cdr:y>
    </cdr:from>
    <cdr:to>
      <cdr:x>0.85476</cdr:x>
      <cdr:y>0.3572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4116" y="386835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/>
            <a:t>19%</a:t>
          </a:r>
          <a:endParaRPr lang="en-GB" sz="2400" b="1" dirty="0"/>
        </a:p>
      </cdr:txBody>
    </cdr:sp>
  </cdr:relSizeAnchor>
  <cdr:relSizeAnchor xmlns:cdr="http://schemas.openxmlformats.org/drawingml/2006/chartDrawing">
    <cdr:from>
      <cdr:x>0.2728</cdr:x>
      <cdr:y>0.59201</cdr:y>
    </cdr:from>
    <cdr:to>
      <cdr:x>0.60015</cdr:x>
      <cdr:y>0.76421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0060" y="1237840"/>
          <a:ext cx="648059" cy="36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b="1" dirty="0" smtClean="0"/>
            <a:t>81%</a:t>
          </a:r>
          <a:endParaRPr lang="en-GB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E7596B-F71E-4DF9-A66B-85EC5E3D7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64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vepress.com/the-use-of-the-practice-walk-test-in-pulmonary-rehabilitation-program--peer-reviewed-article-COP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-thoracic.org.uk/standards-of-care/quality-standards/bts-pulmonary-rehabilitation-quality-standard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0" baseline="0" dirty="0" smtClean="0"/>
              <a:t>ᵃ </a:t>
            </a:r>
            <a:r>
              <a:rPr lang="en-GB" sz="10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Hakamy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 A, McKeever TM, Steiner MC, Roberts CM, Singh S.J and Bolton CE. The use of the practice walk test in pulmonary rehabilitation program: National COPD Audit Pulmonary Rehabilitation </a:t>
            </a:r>
            <a:r>
              <a:rPr lang="en-GB" sz="10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Workstream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. </a:t>
            </a:r>
            <a:r>
              <a:rPr lang="en-GB" sz="1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International Journal of COPD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 2017;12:2681–6. </a:t>
            </a:r>
            <a:r>
              <a:rPr lang="en-GB" sz="1000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  <a:hlinkClick r:id="rId3"/>
              </a:rPr>
              <a:t>www.dovepress.com/the-use-of-the-practice-walk-test-in-pulmonary-rehabilitation-program--peer-reviewed-article-COPD</a:t>
            </a:r>
            <a:endParaRPr lang="en-US" sz="800" b="0" dirty="0" smtClean="0"/>
          </a:p>
          <a:p>
            <a:r>
              <a:rPr lang="en-US" sz="800" b="0" dirty="0" smtClean="0"/>
              <a:t>ᵇ Holland</a:t>
            </a:r>
            <a:r>
              <a:rPr lang="en-US" sz="800" b="0" baseline="0" dirty="0" smtClean="0"/>
              <a:t> AE et al.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rPr>
              <a:t>An official European Respiratory Society/</a:t>
            </a:r>
            <a:r>
              <a:rPr lang="en-GB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rPr>
              <a:t>American Thoracic Society technical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rPr>
              <a:t>standard: field walking tests in chronic </a:t>
            </a:r>
            <a:r>
              <a:rPr lang="en-GB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rPr>
              <a:t>respiratory disease.  </a:t>
            </a:r>
            <a:r>
              <a:rPr lang="en-GB" sz="10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rPr>
              <a:t>Eur</a:t>
            </a:r>
            <a:r>
              <a:rPr lang="en-GB" sz="10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rPr>
              <a:t> </a:t>
            </a:r>
            <a:r>
              <a:rPr lang="en-GB" sz="10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rPr>
              <a:t>Respir</a:t>
            </a:r>
            <a:r>
              <a:rPr lang="en-GB" sz="10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rPr>
              <a:t> J </a:t>
            </a:r>
            <a:r>
              <a:rPr lang="en-GB" sz="800" dirty="0" smtClean="0"/>
              <a:t>2014 Dec;44(6):1428-46. </a:t>
            </a:r>
            <a:r>
              <a:rPr lang="en-GB" sz="800" u="sng" dirty="0" smtClean="0">
                <a:solidFill>
                  <a:schemeClr val="accent1">
                    <a:lumMod val="90000"/>
                  </a:schemeClr>
                </a:solidFill>
              </a:rPr>
              <a:t>http://www.thoracic.org/statements/resources/copd/FWT-Tech-Std.pdf</a:t>
            </a:r>
          </a:p>
          <a:p>
            <a:endParaRPr lang="en-GB" sz="800" b="0" u="sng" dirty="0" smtClean="0">
              <a:solidFill>
                <a:schemeClr val="accent1">
                  <a:lumMod val="90000"/>
                </a:schemeClr>
              </a:solidFill>
            </a:endParaRPr>
          </a:p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ᵃSteiner M, McMillan V, Lowe D, </a:t>
            </a:r>
            <a:r>
              <a:rPr lang="en-GB" sz="10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Saleem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 Khan M, Holzhauer-Barrie J, Van Loo V, Roberts CM. </a:t>
            </a:r>
            <a:r>
              <a:rPr lang="en-GB" sz="1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Pulmonary rehabilitation: Beyond breathing better. National Chronic Obstructive Pulmonary Disease (COPD) Audit Programme: Outcomes from the clinical audit of pulmonary rehabilitation services in England 2015.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 National supplementary report. London: RCP, November 2017.</a:t>
            </a:r>
            <a:r>
              <a:rPr lang="en-GB" sz="10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 https://www.rcplondon.ac.uk/projects/outputs/pulmonary-rehabilitation-beyond-breathing-better </a:t>
            </a:r>
          </a:p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29022-0A66-4884-BFD7-4F06D12CFB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99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29022-0A66-4884-BFD7-4F06D12CFB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74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ᵃ British Thoracic Society. </a:t>
            </a:r>
            <a:r>
              <a:rPr lang="en-GB" sz="10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BTS quality standards for pulmonary rehabilitation in adults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</a:rPr>
              <a:t>. London: BTS, 2014. </a:t>
            </a:r>
            <a:r>
              <a:rPr lang="en-GB" sz="1000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  <a:cs typeface="+mn-cs"/>
                <a:hlinkClick r:id="rId3"/>
              </a:rPr>
              <a:t>www.brit-thoracic.org.uk/standards-of-care/quality-standards/bts-pulmonary-rehabilitation-quality-standards/</a:t>
            </a:r>
            <a:endParaRPr lang="en-GB" sz="1000" u="sng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  <a:cs typeface="+mn-cs"/>
            </a:endParaRPr>
          </a:p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RCP_Powerpoint backgrounds-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6400800" cy="1676400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524000"/>
            <a:ext cx="6400800" cy="1905000"/>
          </a:xfrm>
        </p:spPr>
        <p:txBody>
          <a:bodyPr/>
          <a:lstStyle>
            <a:lvl1pPr marL="0" indent="0">
              <a:lnSpc>
                <a:spcPct val="60000"/>
              </a:lnSpc>
              <a:defRPr sz="3600">
                <a:solidFill>
                  <a:srgbClr val="0097D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4953000"/>
            <a:ext cx="3200400" cy="609600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rgbClr val="FCFCFC"/>
                </a:solidFill>
              </a:defRPr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838200" y="4267200"/>
            <a:ext cx="31242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800" b="1">
                <a:solidFill>
                  <a:srgbClr val="FCFCF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Author (edit on Title Master)</a:t>
            </a:r>
            <a:endParaRPr lang="en-US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Author’s </a:t>
            </a:r>
            <a:r>
              <a:rPr lang="en-US" sz="2000"/>
              <a:t>title/origin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E507A-14F1-41CC-8F45-4D8004506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B2B1-EBE8-42B3-9283-62CDF9FBC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8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82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5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49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39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98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28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9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BF46C-9E4E-4560-8D6D-4782F81D4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10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60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7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06CA5-3A6B-46A4-85AB-3F8DCFA5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544B-08CB-4253-963F-102E18A59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EABC2-F30D-4654-9BD0-6FD349029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EE14-01D5-4AE2-B6EC-39681099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2EAC-875B-42A0-8323-00322CC71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768B5-C126-4E58-8918-418504FB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5831-5090-48BF-A393-1D0E776D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701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410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3B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33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3BE"/>
                </a:solidFill>
                <a:latin typeface="+mn-lt"/>
              </a:defRPr>
            </a:lvl1pPr>
          </a:lstStyle>
          <a:p>
            <a:pPr>
              <a:defRPr/>
            </a:pPr>
            <a:fld id="{F45E58FD-2E05-4DDA-A265-408907A3B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4" descr="RCP_Powerpoint backgrounds-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853113"/>
            <a:ext cx="87868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32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7424A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7424A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7424A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C25DD1-6F39-4742-807A-98AA288E1B0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29/03/2018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80AEB58-AA0D-4591-AE56-24FA0841A9A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140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3.jpe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5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3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hi.org/resources/Pages/Tools/Driver-Diagram.aspx" TargetMode="Externa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3.pn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3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emf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3.png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3.png"/><Relationship Id="rId9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3.jpeg"/><Relationship Id="rId7" Type="http://schemas.openxmlformats.org/officeDocument/2006/relationships/hyperlink" Target="https://www.brit-thoracic.org.uk/standards-of-care/quality-improvemen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piratoryfutures.org.uk/pulmonaryrehabforum" TargetMode="External"/><Relationship Id="rId5" Type="http://schemas.openxmlformats.org/officeDocument/2006/relationships/hyperlink" Target="http://www.respiratoryfutures.org.uk/programmes/pulmonary-rehabilitation/" TargetMode="External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sas.org/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ulmrehab@rcplondon.ac.u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plondon.ac.uk/COP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2060848"/>
            <a:ext cx="783825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83BE"/>
                </a:solidFill>
                <a:latin typeface="Calibri" pitchFamily="-48" charset="0"/>
                <a:ea typeface="ＭＳ Ｐゴシック" pitchFamily="-48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83BE"/>
                </a:solidFill>
                <a:latin typeface="Calibri" pitchFamily="-48" charset="0"/>
                <a:ea typeface="ＭＳ Ｐゴシック" pitchFamily="-48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83BE"/>
                </a:solidFill>
                <a:latin typeface="Calibri" pitchFamily="-48" charset="0"/>
                <a:ea typeface="ＭＳ Ｐゴシック" pitchFamily="-48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83BE"/>
                </a:solidFill>
                <a:latin typeface="Calibri" pitchFamily="-48" charset="0"/>
                <a:ea typeface="ＭＳ Ｐゴシック" pitchFamily="-48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83BE"/>
                </a:solidFill>
                <a:latin typeface="Calibri" pitchFamily="-48" charset="0"/>
                <a:ea typeface="ＭＳ Ｐゴシック" pitchFamily="-48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83BE"/>
                </a:solidFill>
                <a:latin typeface="Calibri" pitchFamily="-48" charset="0"/>
                <a:ea typeface="ＭＳ Ｐゴシック" pitchFamily="-48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83BE"/>
                </a:solidFill>
                <a:latin typeface="Calibri" pitchFamily="-48" charset="0"/>
                <a:ea typeface="ＭＳ Ｐゴシック" pitchFamily="-48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83BE"/>
                </a:solidFill>
                <a:latin typeface="Calibri" pitchFamily="-48" charset="0"/>
                <a:ea typeface="ＭＳ Ｐゴシック" pitchFamily="-48" charset="-128"/>
              </a:defRPr>
            </a:lvl9pPr>
          </a:lstStyle>
          <a:p>
            <a:pPr eaLnBrk="1" hangingPunct="1"/>
            <a:r>
              <a:rPr lang="en-GB" sz="4000" b="1" dirty="0" smtClean="0">
                <a:solidFill>
                  <a:srgbClr val="00A499"/>
                </a:solidFill>
              </a:rPr>
              <a:t>An exercise in improvement</a:t>
            </a:r>
            <a:endParaRPr lang="en-US" sz="4000" b="1" dirty="0">
              <a:solidFill>
                <a:srgbClr val="00A499"/>
              </a:solidFill>
            </a:endParaRPr>
          </a:p>
          <a:p>
            <a:pPr eaLnBrk="1" hangingPunct="1"/>
            <a:endParaRPr lang="en-US" sz="4000" kern="0" dirty="0" smtClean="0"/>
          </a:p>
          <a:p>
            <a:pPr eaLnBrk="1" hangingPunct="1"/>
            <a:r>
              <a:rPr lang="en-US" sz="3600" kern="0" dirty="0" smtClean="0"/>
              <a:t>Pulmonary rehabilitation 2017</a:t>
            </a:r>
          </a:p>
          <a:p>
            <a:pPr eaLnBrk="1" hangingPunct="1"/>
            <a:r>
              <a:rPr lang="en-US" sz="3600" kern="0" dirty="0" smtClean="0"/>
              <a:t>Clinical and </a:t>
            </a:r>
            <a:r>
              <a:rPr lang="en-US" sz="3600" kern="0" dirty="0" err="1" smtClean="0"/>
              <a:t>organisational</a:t>
            </a:r>
            <a:r>
              <a:rPr lang="en-US" sz="3600" kern="0" dirty="0" smtClean="0"/>
              <a:t> audits</a:t>
            </a:r>
          </a:p>
          <a:p>
            <a:pPr eaLnBrk="1" hangingPunct="1"/>
            <a:endParaRPr lang="en-US" sz="3600" kern="0" dirty="0"/>
          </a:p>
          <a:p>
            <a:pPr eaLnBrk="1" hangingPunct="1"/>
            <a:r>
              <a:rPr lang="en-US" sz="3600" dirty="0">
                <a:solidFill>
                  <a:srgbClr val="00A499"/>
                </a:solidFill>
              </a:rPr>
              <a:t>Findings and quality improvement</a:t>
            </a:r>
          </a:p>
          <a:p>
            <a:pPr eaLnBrk="1" hangingPunct="1"/>
            <a:endParaRPr lang="en-US" sz="4000" kern="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456456"/>
            <a:ext cx="7766248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National COPD Audit Programme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2590" y="1655089"/>
            <a:ext cx="7517226" cy="45719"/>
            <a:chOff x="943206" y="1749956"/>
            <a:chExt cx="7517226" cy="45719"/>
          </a:xfrm>
          <a:solidFill>
            <a:srgbClr val="00A499"/>
          </a:solidFill>
        </p:grpSpPr>
        <p:cxnSp>
          <p:nvCxnSpPr>
            <p:cNvPr id="5" name="Straight Connector 4"/>
            <p:cNvCxnSpPr/>
            <p:nvPr/>
          </p:nvCxnSpPr>
          <p:spPr bwMode="auto">
            <a:xfrm>
              <a:off x="971600" y="1772816"/>
              <a:ext cx="7488832" cy="0"/>
            </a:xfrm>
            <a:prstGeom prst="line">
              <a:avLst/>
            </a:prstGeom>
            <a:grpFill/>
            <a:ln w="9525" cap="flat" cmpd="sng" algn="ctr">
              <a:solidFill>
                <a:srgbClr val="00A4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943206" y="1749956"/>
              <a:ext cx="1900602" cy="45719"/>
            </a:xfrm>
            <a:prstGeom prst="rect">
              <a:avLst/>
            </a:prstGeom>
            <a:grpFill/>
            <a:ln w="9525" cap="flat" cmpd="sng" algn="ctr">
              <a:solidFill>
                <a:srgbClr val="00A4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0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Quality of PR services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520" y="260648"/>
            <a:ext cx="467995" cy="467995"/>
          </a:xfrm>
          <a:prstGeom prst="ellipse">
            <a:avLst/>
          </a:prstGeom>
          <a:noFill/>
          <a:ln w="19050">
            <a:solidFill>
              <a:srgbClr val="00626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0" y="858228"/>
            <a:ext cx="8637299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Key findings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55181" y="1218229"/>
            <a:ext cx="8637298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32039" y="1218228"/>
            <a:ext cx="3960439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12258" y="3068959"/>
            <a:ext cx="1980221" cy="2664297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34" name="Picture 33" descr="C:\Users\kajalmortier\Downloads\216469-1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5" y="270173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932040" y="3068960"/>
            <a:ext cx="1980218" cy="2664297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470679996"/>
              </p:ext>
            </p:extLst>
          </p:nvPr>
        </p:nvGraphicFramePr>
        <p:xfrm>
          <a:off x="253802" y="1843663"/>
          <a:ext cx="2489282" cy="249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2402780083"/>
              </p:ext>
            </p:extLst>
          </p:nvPr>
        </p:nvGraphicFramePr>
        <p:xfrm>
          <a:off x="2611679" y="1789146"/>
          <a:ext cx="2542355" cy="213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61627" y="1412776"/>
            <a:ext cx="1346077" cy="430887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204" h="2123658">
                <a:moveTo>
                  <a:pt x="0" y="0"/>
                </a:moveTo>
                <a:lnTo>
                  <a:pt x="3262204" y="0"/>
                </a:lnTo>
                <a:lnTo>
                  <a:pt x="1609251" y="71688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2017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13196" y="1341929"/>
            <a:ext cx="965479" cy="430887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204" h="2123658">
                <a:moveTo>
                  <a:pt x="0" y="0"/>
                </a:moveTo>
                <a:lnTo>
                  <a:pt x="3262204" y="0"/>
                </a:lnTo>
                <a:lnTo>
                  <a:pt x="1609251" y="71688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6269"/>
                </a:solidFill>
                <a:latin typeface="+mn-lt"/>
              </a:rPr>
              <a:t>2015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3707904" y="1966373"/>
            <a:ext cx="761358" cy="393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/>
              <a:t>15%</a:t>
            </a:r>
            <a:endParaRPr lang="en-GB" sz="2400" b="1" dirty="0"/>
          </a:p>
        </p:txBody>
      </p:sp>
      <p:sp>
        <p:nvSpPr>
          <p:cNvPr id="36" name="TextBox 1"/>
          <p:cNvSpPr txBox="1"/>
          <p:nvPr/>
        </p:nvSpPr>
        <p:spPr>
          <a:xfrm>
            <a:off x="3234577" y="3124360"/>
            <a:ext cx="761358" cy="393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/>
              <a:t>85%</a:t>
            </a:r>
            <a:endParaRPr lang="en-GB" sz="2400" b="1" dirty="0"/>
          </a:p>
        </p:txBody>
      </p:sp>
      <p:sp>
        <p:nvSpPr>
          <p:cNvPr id="37" name="TextBox 1"/>
          <p:cNvSpPr txBox="1"/>
          <p:nvPr/>
        </p:nvSpPr>
        <p:spPr>
          <a:xfrm>
            <a:off x="1815057" y="2324008"/>
            <a:ext cx="761358" cy="393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/>
              <a:t>27%</a:t>
            </a:r>
            <a:endParaRPr lang="en-GB" sz="2400" b="1" dirty="0"/>
          </a:p>
        </p:txBody>
      </p:sp>
      <p:sp>
        <p:nvSpPr>
          <p:cNvPr id="38" name="TextBox 1"/>
          <p:cNvSpPr txBox="1"/>
          <p:nvPr/>
        </p:nvSpPr>
        <p:spPr>
          <a:xfrm>
            <a:off x="665499" y="3124620"/>
            <a:ext cx="761358" cy="3932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/>
              <a:t>73%</a:t>
            </a:r>
            <a:endParaRPr lang="en-GB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27704" y="4221088"/>
            <a:ext cx="450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27%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of patients had an assessment of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muscle strength at baseline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in 2017, a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considerable improvement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from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15%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in the 2015 audit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720080" cy="7200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04148" y="1406386"/>
            <a:ext cx="2772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84%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of services (67% 2015) have a standard operating procedure for local policies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6"/>
          <a:stretch/>
        </p:blipFill>
        <p:spPr>
          <a:xfrm>
            <a:off x="5674520" y="3212976"/>
            <a:ext cx="481656" cy="9639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88" y="3289068"/>
            <a:ext cx="860012" cy="86001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054202" y="4142690"/>
            <a:ext cx="18220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Spirometry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was reported for 60% of patients</a:t>
            </a:r>
            <a:endParaRPr lang="en-GB" sz="2200" b="1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92280" y="4149080"/>
            <a:ext cx="158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BMI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was reported for 70% of patients</a:t>
            </a:r>
            <a:endParaRPr lang="en-GB" sz="2200" b="1" dirty="0">
              <a:solidFill>
                <a:srgbClr val="00626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4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Quality of PR services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520" y="260648"/>
            <a:ext cx="467995" cy="467995"/>
          </a:xfrm>
          <a:prstGeom prst="ellipse">
            <a:avLst/>
          </a:prstGeom>
          <a:noFill/>
          <a:ln w="19050">
            <a:solidFill>
              <a:srgbClr val="00626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1" y="858228"/>
            <a:ext cx="4244812" cy="360000"/>
          </a:xfrm>
          <a:prstGeom prst="round2SameRect">
            <a:avLst/>
          </a:prstGeom>
          <a:solidFill>
            <a:srgbClr val="934EBE"/>
          </a:solidFill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National QI priority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44008" y="1218229"/>
            <a:ext cx="4248472" cy="4515028"/>
          </a:xfrm>
          <a:prstGeom prst="rect">
            <a:avLst/>
          </a:prstGeom>
          <a:noFill/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251519" y="1218228"/>
            <a:ext cx="4248474" cy="2426796"/>
          </a:xfrm>
          <a:prstGeom prst="rect">
            <a:avLst/>
          </a:prstGeom>
          <a:noFill/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34" name="Picture 33" descr="C:\Users\kajalmortier\Downloads\216469-1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5" y="270173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ound Same Side Corner Rectangle 27"/>
          <p:cNvSpPr/>
          <p:nvPr/>
        </p:nvSpPr>
        <p:spPr>
          <a:xfrm>
            <a:off x="255181" y="3789040"/>
            <a:ext cx="4244813" cy="360000"/>
          </a:xfrm>
          <a:prstGeom prst="round2SameRect">
            <a:avLst/>
          </a:prstGeom>
          <a:solidFill>
            <a:srgbClr val="934EBE"/>
          </a:solidFill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How this priority was derived</a:t>
            </a:r>
          </a:p>
        </p:txBody>
      </p:sp>
      <p:sp>
        <p:nvSpPr>
          <p:cNvPr id="29" name="Round Same Side Corner Rectangle 28"/>
          <p:cNvSpPr/>
          <p:nvPr/>
        </p:nvSpPr>
        <p:spPr>
          <a:xfrm>
            <a:off x="4647668" y="858228"/>
            <a:ext cx="4244812" cy="360000"/>
          </a:xfrm>
          <a:prstGeom prst="round2SameRect">
            <a:avLst/>
          </a:prstGeom>
          <a:solidFill>
            <a:srgbClr val="934EBE"/>
          </a:solidFill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Tips on how to achieve this</a:t>
            </a:r>
          </a:p>
        </p:txBody>
      </p:sp>
      <p:sp>
        <p:nvSpPr>
          <p:cNvPr id="30" name="Rectangle 29"/>
          <p:cNvSpPr/>
          <p:nvPr/>
        </p:nvSpPr>
        <p:spPr>
          <a:xfrm flipH="1">
            <a:off x="251519" y="4149040"/>
            <a:ext cx="4248474" cy="1584216"/>
          </a:xfrm>
          <a:prstGeom prst="rect">
            <a:avLst/>
          </a:prstGeom>
          <a:noFill/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1355050"/>
            <a:ext cx="3384376" cy="2123658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204" h="2123658">
                <a:moveTo>
                  <a:pt x="0" y="0"/>
                </a:moveTo>
                <a:lnTo>
                  <a:pt x="3262204" y="0"/>
                </a:lnTo>
                <a:lnTo>
                  <a:pt x="1609251" y="71688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269"/>
                </a:solidFill>
                <a:latin typeface="+mn-lt"/>
              </a:rPr>
              <a:t>Exercise assessments should be performed to recommended technical standards</a:t>
            </a:r>
          </a:p>
          <a:p>
            <a:r>
              <a:rPr lang="en-US" sz="2200" dirty="0" smtClean="0">
                <a:solidFill>
                  <a:srgbClr val="006269"/>
                </a:solidFill>
                <a:latin typeface="+mn-lt"/>
              </a:rPr>
              <a:t>Including practice walks and lengths of walking courses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/>
          <a:stretch/>
        </p:blipFill>
        <p:spPr bwMode="auto">
          <a:xfrm>
            <a:off x="381382" y="2128847"/>
            <a:ext cx="56812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C:\Users\kajalmortier\Downloads\if_ic_filter_2_48px_352347.pn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0" y="1340768"/>
            <a:ext cx="583200" cy="5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363610" y="4214698"/>
            <a:ext cx="4064374" cy="1446550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72404"/>
              <a:gd name="connsiteY0" fmla="*/ 0 h 2123659"/>
              <a:gd name="connsiteX1" fmla="*/ 3262204 w 3272404"/>
              <a:gd name="connsiteY1" fmla="*/ 0 h 2123659"/>
              <a:gd name="connsiteX2" fmla="*/ 3272404 w 3272404"/>
              <a:gd name="connsiteY2" fmla="*/ 2123659 h 2123659"/>
              <a:gd name="connsiteX3" fmla="*/ 0 w 3272404"/>
              <a:gd name="connsiteY3" fmla="*/ 2123658 h 2123659"/>
              <a:gd name="connsiteX4" fmla="*/ 0 w 3272404"/>
              <a:gd name="connsiteY4" fmla="*/ 0 h 212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404" h="2123659">
                <a:moveTo>
                  <a:pt x="0" y="0"/>
                </a:moveTo>
                <a:lnTo>
                  <a:pt x="3262204" y="0"/>
                </a:lnTo>
                <a:lnTo>
                  <a:pt x="3272404" y="212365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2015 audit dataᵃ suggests PR outcomes were better in services that undertook practice walks (17% more likely to complete PR).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84090" y="1268760"/>
            <a:ext cx="4208390" cy="4493538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72404"/>
              <a:gd name="connsiteY0" fmla="*/ 0 h 2123659"/>
              <a:gd name="connsiteX1" fmla="*/ 3262204 w 3272404"/>
              <a:gd name="connsiteY1" fmla="*/ 0 h 2123659"/>
              <a:gd name="connsiteX2" fmla="*/ 3272404 w 3272404"/>
              <a:gd name="connsiteY2" fmla="*/ 2123659 h 2123659"/>
              <a:gd name="connsiteX3" fmla="*/ 0 w 3272404"/>
              <a:gd name="connsiteY3" fmla="*/ 2123658 h 2123659"/>
              <a:gd name="connsiteX4" fmla="*/ 0 w 3272404"/>
              <a:gd name="connsiteY4" fmla="*/ 0 h 212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404" h="2123659">
                <a:moveTo>
                  <a:pt x="0" y="0"/>
                </a:moveTo>
                <a:lnTo>
                  <a:pt x="3262204" y="0"/>
                </a:lnTo>
                <a:lnTo>
                  <a:pt x="3272404" y="212365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Space limitations may restrict walking course lengths for the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6MWT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.</a:t>
            </a:r>
          </a:p>
          <a:p>
            <a:endParaRPr lang="en-GB" sz="2200" dirty="0">
              <a:solidFill>
                <a:srgbClr val="006269"/>
              </a:solidFill>
              <a:latin typeface="+mn-lt"/>
            </a:endParaRPr>
          </a:p>
          <a:p>
            <a:endParaRPr lang="en-GB" sz="2200" dirty="0" smtClean="0">
              <a:solidFill>
                <a:srgbClr val="006269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Where this is the case, consider switching to the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ISWT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which requires only a 10m course.</a:t>
            </a:r>
          </a:p>
          <a:p>
            <a:endParaRPr lang="en-GB" sz="2200" dirty="0" smtClean="0">
              <a:solidFill>
                <a:srgbClr val="006269"/>
              </a:solidFill>
              <a:latin typeface="+mn-lt"/>
            </a:endParaRPr>
          </a:p>
          <a:p>
            <a:endParaRPr lang="en-GB" sz="2200" dirty="0">
              <a:solidFill>
                <a:srgbClr val="006269"/>
              </a:solidFill>
              <a:latin typeface="+mn-lt"/>
            </a:endParaRPr>
          </a:p>
          <a:p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Guidance and standards</a:t>
            </a:r>
            <a:r>
              <a:rPr lang="en-GB" sz="2200" dirty="0">
                <a:solidFill>
                  <a:srgbClr val="006269"/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ᵇ exist for each test, you might find it useful to use these in your planning.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pic>
        <p:nvPicPr>
          <p:cNvPr id="50" name="Picture 4" descr="\\RCP-SA-FS01\Research$\Projects\Active CEEU projects\COPD projects\Nat COPD Audit Prog (from 2013)\Workstream - Pulmonary Rehab\Reporting\Slides\Graphic workings\30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97" y="2204944"/>
            <a:ext cx="205523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\\RCP-SA-FS01\Research$\Projects\Active CEEU projects\COPD projects\Nat COPD Audit Prog (from 2013)\Workstream - Pulmonary Rehab\Reporting\Slides\Graphic workings\10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82115"/>
            <a:ext cx="125620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876256" y="4001876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A499"/>
                </a:solidFill>
                <a:latin typeface="+mn-lt"/>
              </a:rPr>
              <a:t>10m</a:t>
            </a:r>
            <a:endParaRPr lang="en-GB" sz="4000" b="1" dirty="0">
              <a:solidFill>
                <a:srgbClr val="00A499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63343" y="2217058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A499"/>
                </a:solidFill>
                <a:latin typeface="+mn-lt"/>
              </a:rPr>
              <a:t>3</a:t>
            </a:r>
            <a:r>
              <a:rPr lang="en-GB" sz="4000" b="1" dirty="0" smtClean="0">
                <a:solidFill>
                  <a:srgbClr val="00A499"/>
                </a:solidFill>
                <a:latin typeface="+mn-lt"/>
              </a:rPr>
              <a:t>0m</a:t>
            </a:r>
            <a:endParaRPr lang="en-GB" sz="4000" b="1" dirty="0">
              <a:solidFill>
                <a:srgbClr val="00A4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36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Outcomes of treatment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520" y="260648"/>
            <a:ext cx="467995" cy="467995"/>
          </a:xfrm>
          <a:prstGeom prst="ellipse">
            <a:avLst/>
          </a:prstGeom>
          <a:noFill/>
          <a:ln w="19050">
            <a:solidFill>
              <a:srgbClr val="00626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0" y="858228"/>
            <a:ext cx="8637299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Key findings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55181" y="1218229"/>
            <a:ext cx="8637298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6572" y="3573017"/>
            <a:ext cx="8635905" cy="2160240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24128" y="1218228"/>
            <a:ext cx="3168351" cy="235478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26" name="Picture 25" descr="C:\Users\kajalmortier\Downloads\2136425-1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1" y="327323"/>
            <a:ext cx="3143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2" y="1340768"/>
            <a:ext cx="51700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796136" y="1503070"/>
            <a:ext cx="2952328" cy="1785104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72404"/>
              <a:gd name="connsiteY0" fmla="*/ 0 h 2123659"/>
              <a:gd name="connsiteX1" fmla="*/ 3262204 w 3272404"/>
              <a:gd name="connsiteY1" fmla="*/ 0 h 2123659"/>
              <a:gd name="connsiteX2" fmla="*/ 3272404 w 3272404"/>
              <a:gd name="connsiteY2" fmla="*/ 2123659 h 2123659"/>
              <a:gd name="connsiteX3" fmla="*/ 0 w 3272404"/>
              <a:gd name="connsiteY3" fmla="*/ 2123658 h 2123659"/>
              <a:gd name="connsiteX4" fmla="*/ 0 w 3272404"/>
              <a:gd name="connsiteY4" fmla="*/ 0 h 212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404" h="2123659">
                <a:moveTo>
                  <a:pt x="0" y="0"/>
                </a:moveTo>
                <a:lnTo>
                  <a:pt x="3262204" y="0"/>
                </a:lnTo>
                <a:lnTo>
                  <a:pt x="3272404" y="212365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There was no significant difference in outcome between patients enrolled on cohort or rolling programmes.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3573016"/>
            <a:ext cx="3341315" cy="2123658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72404"/>
              <a:gd name="connsiteY0" fmla="*/ 0 h 2123659"/>
              <a:gd name="connsiteX1" fmla="*/ 3262204 w 3272404"/>
              <a:gd name="connsiteY1" fmla="*/ 0 h 2123659"/>
              <a:gd name="connsiteX2" fmla="*/ 3272404 w 3272404"/>
              <a:gd name="connsiteY2" fmla="*/ 2123659 h 2123659"/>
              <a:gd name="connsiteX3" fmla="*/ 0 w 3272404"/>
              <a:gd name="connsiteY3" fmla="*/ 2123658 h 2123659"/>
              <a:gd name="connsiteX4" fmla="*/ 0 w 3272404"/>
              <a:gd name="connsiteY4" fmla="*/ 0 h 212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404" h="2123659">
                <a:moveTo>
                  <a:pt x="0" y="0"/>
                </a:moveTo>
                <a:lnTo>
                  <a:pt x="3262204" y="0"/>
                </a:lnTo>
                <a:lnTo>
                  <a:pt x="3272404" y="212365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Clinical outcomes of patients who completed treatment were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excellent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(similar proportions met the MCID or surpassed it than did so in 2015)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.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3208043528"/>
              </p:ext>
            </p:extLst>
          </p:nvPr>
        </p:nvGraphicFramePr>
        <p:xfrm>
          <a:off x="3477337" y="3656991"/>
          <a:ext cx="6053469" cy="1277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1913154482"/>
              </p:ext>
            </p:extLst>
          </p:nvPr>
        </p:nvGraphicFramePr>
        <p:xfrm>
          <a:off x="3563888" y="4914373"/>
          <a:ext cx="5976663" cy="89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477337" y="383425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A499"/>
                </a:solidFill>
                <a:latin typeface="+mn-lt"/>
              </a:rPr>
              <a:t>2017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58875" y="520240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A499"/>
                </a:solidFill>
                <a:latin typeface="+mn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361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Outcomes of treatment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520" y="260648"/>
            <a:ext cx="467995" cy="467995"/>
          </a:xfrm>
          <a:prstGeom prst="ellipse">
            <a:avLst/>
          </a:prstGeom>
          <a:noFill/>
          <a:ln w="19050">
            <a:solidFill>
              <a:srgbClr val="00626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1" y="858228"/>
            <a:ext cx="4244812" cy="360000"/>
          </a:xfrm>
          <a:prstGeom prst="round2SameRect">
            <a:avLst/>
          </a:prstGeom>
          <a:solidFill>
            <a:srgbClr val="934EBE"/>
          </a:solidFill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National QI priority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44008" y="1218229"/>
            <a:ext cx="4248472" cy="4515028"/>
          </a:xfrm>
          <a:prstGeom prst="rect">
            <a:avLst/>
          </a:prstGeom>
          <a:noFill/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251519" y="1218228"/>
            <a:ext cx="4248474" cy="1706716"/>
          </a:xfrm>
          <a:prstGeom prst="rect">
            <a:avLst/>
          </a:prstGeom>
          <a:noFill/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>
            <a:off x="240523" y="3115743"/>
            <a:ext cx="4244813" cy="360000"/>
          </a:xfrm>
          <a:prstGeom prst="round2SameRect">
            <a:avLst/>
          </a:prstGeom>
          <a:solidFill>
            <a:srgbClr val="934EBE"/>
          </a:solidFill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How this priority was derived</a:t>
            </a:r>
          </a:p>
        </p:txBody>
      </p:sp>
      <p:sp>
        <p:nvSpPr>
          <p:cNvPr id="29" name="Round Same Side Corner Rectangle 28"/>
          <p:cNvSpPr/>
          <p:nvPr/>
        </p:nvSpPr>
        <p:spPr>
          <a:xfrm>
            <a:off x="4647668" y="858228"/>
            <a:ext cx="4244812" cy="360000"/>
          </a:xfrm>
          <a:prstGeom prst="round2SameRect">
            <a:avLst/>
          </a:prstGeom>
          <a:solidFill>
            <a:srgbClr val="934EBE"/>
          </a:solidFill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Tips on how to achieve this</a:t>
            </a:r>
          </a:p>
        </p:txBody>
      </p:sp>
      <p:sp>
        <p:nvSpPr>
          <p:cNvPr id="30" name="Rectangle 29"/>
          <p:cNvSpPr/>
          <p:nvPr/>
        </p:nvSpPr>
        <p:spPr>
          <a:xfrm flipH="1">
            <a:off x="251519" y="3475743"/>
            <a:ext cx="4248474" cy="2257513"/>
          </a:xfrm>
          <a:prstGeom prst="rect">
            <a:avLst/>
          </a:prstGeom>
          <a:noFill/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20" name="Picture 19" descr="C:\Users\kajalmortier\Downloads\2136425-1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0" y="327323"/>
            <a:ext cx="31432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043608" y="1355050"/>
            <a:ext cx="3240360" cy="1446550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204" h="2123658">
                <a:moveTo>
                  <a:pt x="0" y="0"/>
                </a:moveTo>
                <a:lnTo>
                  <a:pt x="3262204" y="0"/>
                </a:lnTo>
                <a:lnTo>
                  <a:pt x="1609251" y="71688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269"/>
                </a:solidFill>
                <a:latin typeface="+mn-lt"/>
              </a:rPr>
              <a:t>Increase completion rates</a:t>
            </a:r>
          </a:p>
          <a:p>
            <a:r>
              <a:rPr lang="en-US" sz="2200" dirty="0" smtClean="0">
                <a:solidFill>
                  <a:srgbClr val="006269"/>
                </a:solidFill>
                <a:latin typeface="+mn-lt"/>
              </a:rPr>
              <a:t>Following PR assessment, patient completion rates should be 70% or more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/>
          <a:stretch/>
        </p:blipFill>
        <p:spPr bwMode="auto">
          <a:xfrm>
            <a:off x="453390" y="2128847"/>
            <a:ext cx="56812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C:\Users\kajalmortier\Downloads\if_ic_filter_3_48px_352348.pn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1" y="1419526"/>
            <a:ext cx="583200" cy="5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484882" y="3573016"/>
            <a:ext cx="3727078" cy="1446550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204" h="2123658">
                <a:moveTo>
                  <a:pt x="0" y="0"/>
                </a:moveTo>
                <a:lnTo>
                  <a:pt x="3262204" y="0"/>
                </a:lnTo>
                <a:lnTo>
                  <a:pt x="1609251" y="71688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6269"/>
                </a:solidFill>
                <a:latin typeface="+mn-lt"/>
              </a:rPr>
              <a:t>The 2015 PR outcomes report</a:t>
            </a:r>
            <a:r>
              <a:rPr lang="en-US" sz="2200" dirty="0">
                <a:solidFill>
                  <a:srgbClr val="006269"/>
                </a:solidFill>
                <a:latin typeface="+mn-lt"/>
              </a:rPr>
              <a:t>ᵃ</a:t>
            </a:r>
            <a:r>
              <a:rPr lang="en-US" sz="2200" dirty="0" smtClean="0">
                <a:solidFill>
                  <a:srgbClr val="006269"/>
                </a:solidFill>
                <a:latin typeface="+mn-lt"/>
              </a:rPr>
              <a:t> found that PR completion was associated with lower hospital admission rates</a:t>
            </a: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4653138"/>
            <a:ext cx="1307991" cy="100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644007" y="1403479"/>
            <a:ext cx="4133403" cy="4185761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72404"/>
              <a:gd name="connsiteY0" fmla="*/ 0 h 2123659"/>
              <a:gd name="connsiteX1" fmla="*/ 3262204 w 3272404"/>
              <a:gd name="connsiteY1" fmla="*/ 0 h 2123659"/>
              <a:gd name="connsiteX2" fmla="*/ 3272404 w 3272404"/>
              <a:gd name="connsiteY2" fmla="*/ 2123659 h 2123659"/>
              <a:gd name="connsiteX3" fmla="*/ 0 w 3272404"/>
              <a:gd name="connsiteY3" fmla="*/ 2123658 h 2123659"/>
              <a:gd name="connsiteX4" fmla="*/ 0 w 3272404"/>
              <a:gd name="connsiteY4" fmla="*/ 0 h 212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404" h="2123659">
                <a:moveTo>
                  <a:pt x="0" y="0"/>
                </a:moveTo>
                <a:lnTo>
                  <a:pt x="3262204" y="0"/>
                </a:lnTo>
                <a:lnTo>
                  <a:pt x="3272404" y="212365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Review completion rates, to identify non-completion factors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Develop systems to identify patients at risk of exacerbation and hospital admission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Implement local strategies with specialist and community COPD teams to improve: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6269"/>
                </a:solidFill>
                <a:latin typeface="+mn-lt"/>
              </a:rPr>
              <a:t>Diagnosis, the optimisation of drug treatment, management of co-morbidities, and the promotion of smoking cessation and winter vaccination</a:t>
            </a:r>
            <a:endParaRPr lang="en-GB" sz="1800" dirty="0">
              <a:solidFill>
                <a:srgbClr val="00626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2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8640" y="2636912"/>
            <a:ext cx="7543800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00A499"/>
                </a:solidFill>
              </a:rPr>
              <a:t>And so, what next?</a:t>
            </a:r>
          </a:p>
        </p:txBody>
      </p:sp>
      <p:pic>
        <p:nvPicPr>
          <p:cNvPr id="3" name="Picture 2" descr="C:\Users\kajalmortier\Downloads\if_question_160880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92464" cy="592464"/>
          </a:xfrm>
          <a:prstGeom prst="rect">
            <a:avLst/>
          </a:prstGeom>
          <a:noFill/>
          <a:ln w="19050">
            <a:solidFill>
              <a:srgbClr val="006269"/>
            </a:solidFill>
          </a:ln>
        </p:spPr>
      </p:pic>
    </p:spTree>
    <p:extLst>
      <p:ext uri="{BB962C8B-B14F-4D97-AF65-F5344CB8AC3E}">
        <p14:creationId xmlns:p14="http://schemas.microsoft.com/office/powerpoint/2010/main" val="3004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Quality improvement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0" y="858228"/>
            <a:ext cx="8637299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</a:rPr>
              <a:t>Using quality improvement methodology to plan a change (SMART)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5181" y="1218229"/>
            <a:ext cx="8637298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4000" r="23571" b="1"/>
          <a:stretch/>
        </p:blipFill>
        <p:spPr bwMode="auto">
          <a:xfrm>
            <a:off x="277654" y="296704"/>
            <a:ext cx="477922" cy="468000"/>
          </a:xfrm>
          <a:prstGeom prst="rect">
            <a:avLst/>
          </a:prstGeom>
          <a:ln w="19050">
            <a:solidFill>
              <a:srgbClr val="00626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6699" y="1423804"/>
            <a:ext cx="48253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6269"/>
                </a:solidFill>
                <a:latin typeface="Calibri"/>
              </a:rPr>
              <a:t>Look for areas where you can </a:t>
            </a:r>
            <a:r>
              <a:rPr lang="en-US" sz="2000" b="1" dirty="0">
                <a:solidFill>
                  <a:srgbClr val="00A499"/>
                </a:solidFill>
                <a:latin typeface="Calibri"/>
              </a:rPr>
              <a:t>realistically</a:t>
            </a:r>
            <a:r>
              <a:rPr lang="en-US" sz="2000" dirty="0">
                <a:solidFill>
                  <a:srgbClr val="00A499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6269"/>
                </a:solidFill>
                <a:latin typeface="Calibri"/>
              </a:rPr>
              <a:t>make improvements</a:t>
            </a: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6269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Decide on an </a:t>
            </a:r>
            <a:r>
              <a:rPr lang="en-US" sz="2000" b="1" dirty="0" smtClean="0">
                <a:solidFill>
                  <a:srgbClr val="00A499"/>
                </a:solidFill>
                <a:latin typeface="Calibri"/>
              </a:rPr>
              <a:t>aim</a:t>
            </a: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, this should be </a:t>
            </a:r>
            <a:r>
              <a:rPr lang="en-US" sz="2000" b="1" dirty="0" smtClean="0">
                <a:solidFill>
                  <a:srgbClr val="00A499"/>
                </a:solidFill>
                <a:latin typeface="Calibri"/>
              </a:rPr>
              <a:t>SMART</a:t>
            </a: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.</a:t>
            </a:r>
            <a:endParaRPr lang="en-US" sz="2000" dirty="0">
              <a:solidFill>
                <a:srgbClr val="006269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6269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Build a </a:t>
            </a:r>
            <a:r>
              <a:rPr lang="en-US" sz="2000" b="1" dirty="0" smtClean="0">
                <a:solidFill>
                  <a:srgbClr val="00A499"/>
                </a:solidFill>
                <a:latin typeface="Calibri"/>
              </a:rPr>
              <a:t>team</a:t>
            </a: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 and understand your </a:t>
            </a:r>
            <a:r>
              <a:rPr lang="en-US" sz="2000" b="1" dirty="0" smtClean="0">
                <a:solidFill>
                  <a:srgbClr val="00A499"/>
                </a:solidFill>
                <a:latin typeface="Calibri"/>
              </a:rPr>
              <a:t>stakeholders</a:t>
            </a: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.</a:t>
            </a:r>
            <a:endParaRPr lang="en-US" sz="2000" dirty="0">
              <a:solidFill>
                <a:srgbClr val="006269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6269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Meet with your team regularly to </a:t>
            </a:r>
            <a:r>
              <a:rPr lang="en-US" sz="2000" b="1" dirty="0" smtClean="0">
                <a:solidFill>
                  <a:srgbClr val="00A499"/>
                </a:solidFill>
                <a:latin typeface="Calibri"/>
              </a:rPr>
              <a:t>performance manage </a:t>
            </a: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yourselves, and have </a:t>
            </a:r>
            <a:r>
              <a:rPr lang="en-US" sz="2000" b="1" dirty="0" smtClean="0">
                <a:solidFill>
                  <a:srgbClr val="00A499"/>
                </a:solidFill>
                <a:latin typeface="Calibri"/>
              </a:rPr>
              <a:t>clear responsibilities</a:t>
            </a: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.</a:t>
            </a:r>
            <a:endParaRPr lang="en-US" sz="2000" dirty="0">
              <a:solidFill>
                <a:srgbClr val="006269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6269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6269"/>
                </a:solidFill>
                <a:latin typeface="Calibri"/>
              </a:rPr>
              <a:t>Plan how you will </a:t>
            </a:r>
            <a:r>
              <a:rPr lang="en-US" sz="2000" b="1" dirty="0">
                <a:solidFill>
                  <a:srgbClr val="00A499"/>
                </a:solidFill>
                <a:latin typeface="Calibri"/>
              </a:rPr>
              <a:t>achieve </a:t>
            </a:r>
            <a:r>
              <a:rPr lang="en-US" sz="2000" dirty="0">
                <a:solidFill>
                  <a:srgbClr val="006269"/>
                </a:solidFill>
                <a:latin typeface="Calibri"/>
              </a:rPr>
              <a:t>your aim</a:t>
            </a: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.</a:t>
            </a:r>
            <a:endParaRPr lang="en-US" sz="2000" dirty="0">
              <a:solidFill>
                <a:srgbClr val="006269"/>
              </a:solidFill>
              <a:latin typeface="Calibri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4299068"/>
              </p:ext>
            </p:extLst>
          </p:nvPr>
        </p:nvGraphicFramePr>
        <p:xfrm>
          <a:off x="5580112" y="1423804"/>
          <a:ext cx="31200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081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Quality improvement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0" y="858228"/>
            <a:ext cx="8637299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</a:rPr>
              <a:t>Defining your overall aim (driver diagrams)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5181" y="1218229"/>
            <a:ext cx="8637298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4000" r="23571" b="1"/>
          <a:stretch/>
        </p:blipFill>
        <p:spPr bwMode="auto">
          <a:xfrm>
            <a:off x="277654" y="296704"/>
            <a:ext cx="477922" cy="468000"/>
          </a:xfrm>
          <a:prstGeom prst="rect">
            <a:avLst/>
          </a:prstGeom>
          <a:ln w="19050">
            <a:solidFill>
              <a:srgbClr val="00626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6699" y="1340768"/>
            <a:ext cx="82097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6269"/>
                </a:solidFill>
                <a:latin typeface="Calibri"/>
              </a:rPr>
              <a:t>To decide what to start on for your overall improvement aim, you may find it helpful to use a driver diagram.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6269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6269"/>
                </a:solidFill>
                <a:latin typeface="Calibri"/>
              </a:rPr>
              <a:t>The Institute for Healthcare Improvement has a helpful guide on how to use them </a:t>
            </a:r>
            <a:r>
              <a:rPr lang="en-US" sz="2000" dirty="0">
                <a:solidFill>
                  <a:srgbClr val="006269"/>
                </a:solidFill>
                <a:latin typeface="Calibri"/>
                <a:hlinkClick r:id="rId5"/>
              </a:rPr>
              <a:t>http://www.ihi.org/resources/Pages/Tools/Driver-Diagram.aspx</a:t>
            </a:r>
            <a:r>
              <a:rPr lang="en-US" sz="2000" dirty="0">
                <a:solidFill>
                  <a:srgbClr val="006269"/>
                </a:solidFill>
                <a:latin typeface="Calibri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3049215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269"/>
                </a:solidFill>
                <a:latin typeface="+mn-lt"/>
              </a:rPr>
              <a:t>       Aim</a:t>
            </a:r>
            <a:r>
              <a:rPr lang="en-US" sz="1600" b="1" dirty="0">
                <a:solidFill>
                  <a:srgbClr val="006269"/>
                </a:solidFill>
                <a:latin typeface="+mn-lt"/>
              </a:rPr>
              <a:t>	</a:t>
            </a:r>
            <a:r>
              <a:rPr lang="en-US" sz="1600" b="1" dirty="0" smtClean="0">
                <a:solidFill>
                  <a:srgbClr val="006269"/>
                </a:solidFill>
                <a:latin typeface="+mn-lt"/>
              </a:rPr>
              <a:t>                	   Primary drivers                      	         Secondary drivers </a:t>
            </a:r>
            <a:endParaRPr lang="en-GB" sz="1600" b="1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3501008"/>
            <a:ext cx="1368152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GB" sz="1050" dirty="0">
              <a:effectLst/>
              <a:ea typeface="MS Mincho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9468" y="3501008"/>
            <a:ext cx="1800200" cy="765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GB" sz="1050" dirty="0">
              <a:effectLst/>
              <a:ea typeface="MS Mincho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4008" y="4653137"/>
            <a:ext cx="4104456" cy="864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1300" dirty="0">
              <a:effectLst/>
              <a:ea typeface="MS Mincho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4008" y="3501008"/>
            <a:ext cx="4104456" cy="864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1300" dirty="0">
              <a:effectLst/>
              <a:ea typeface="MS Mincho"/>
              <a:cs typeface="Times New Roman"/>
            </a:endParaRPr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 bwMode="auto">
          <a:xfrm flipH="1">
            <a:off x="1835696" y="3883603"/>
            <a:ext cx="5337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835696" y="5065554"/>
            <a:ext cx="5337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2372026" y="4752042"/>
            <a:ext cx="1800200" cy="765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GB" sz="1050" dirty="0">
              <a:effectLst/>
              <a:ea typeface="MS Mincho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4172226" y="3874731"/>
            <a:ext cx="47178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172226" y="5101598"/>
            <a:ext cx="47178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197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00A499"/>
                </a:solidFill>
              </a:rPr>
              <a:t>Driver diagram example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4000" r="23571" b="1"/>
          <a:stretch/>
        </p:blipFill>
        <p:spPr bwMode="auto">
          <a:xfrm>
            <a:off x="277654" y="296704"/>
            <a:ext cx="477922" cy="468000"/>
          </a:xfrm>
          <a:prstGeom prst="rect">
            <a:avLst/>
          </a:prstGeom>
          <a:ln w="19050">
            <a:solidFill>
              <a:srgbClr val="00626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98072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269"/>
                </a:solidFill>
                <a:latin typeface="+mn-lt"/>
              </a:rPr>
              <a:t>       Aim</a:t>
            </a:r>
            <a:r>
              <a:rPr lang="en-US" sz="1600" b="1" dirty="0">
                <a:solidFill>
                  <a:srgbClr val="006269"/>
                </a:solidFill>
                <a:latin typeface="+mn-lt"/>
              </a:rPr>
              <a:t>	</a:t>
            </a:r>
            <a:r>
              <a:rPr lang="en-US" sz="1600" b="1" dirty="0" smtClean="0">
                <a:solidFill>
                  <a:srgbClr val="006269"/>
                </a:solidFill>
                <a:latin typeface="+mn-lt"/>
              </a:rPr>
              <a:t>                	   Primary drivers                      	         Secondary drivers </a:t>
            </a:r>
            <a:endParaRPr lang="en-GB" sz="1600" b="1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412776"/>
            <a:ext cx="1368152" cy="4104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800" dirty="0">
                <a:ea typeface="MS Mincho"/>
                <a:cs typeface="Times New Roman"/>
              </a:rPr>
              <a:t>To increase the number of eligible patients being referred for and completing </a:t>
            </a:r>
            <a:r>
              <a:rPr lang="en-GB" sz="1800" dirty="0" smtClean="0">
                <a:ea typeface="MS Mincho"/>
                <a:cs typeface="Times New Roman"/>
              </a:rPr>
              <a:t>PR</a:t>
            </a:r>
            <a:endParaRPr lang="en-GB" sz="1200" dirty="0">
              <a:ea typeface="MS Mincho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9468" y="3671922"/>
            <a:ext cx="1800200" cy="765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/>
              <a:t>Ease of patient access to PR services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4008" y="4653136"/>
            <a:ext cx="4104456" cy="9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a typeface="MS Mincho"/>
                <a:cs typeface="Times New Roman"/>
              </a:rPr>
              <a:t>Real-time feedback of referral rates to referrers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a typeface="MS Mincho"/>
                <a:cs typeface="Times New Roman"/>
              </a:rPr>
              <a:t>Real-time feedback of clinical outcomes and drop-out rates to PR </a:t>
            </a:r>
            <a:r>
              <a:rPr lang="en-US" sz="1200" dirty="0" err="1">
                <a:ea typeface="MS Mincho"/>
                <a:cs typeface="Times New Roman"/>
              </a:rPr>
              <a:t>programmes</a:t>
            </a:r>
            <a:endParaRPr lang="en-US" sz="1200" dirty="0">
              <a:ea typeface="MS Mincho"/>
              <a:cs typeface="Times New Roman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a typeface="MS Mincho"/>
                <a:cs typeface="Times New Roman"/>
              </a:rPr>
              <a:t>Develop commissioner incentives linked to referral and uptake rates to drive up </a:t>
            </a:r>
            <a:r>
              <a:rPr lang="en-US" sz="1200" dirty="0" smtClean="0">
                <a:ea typeface="MS Mincho"/>
                <a:cs typeface="Times New Roman"/>
              </a:rPr>
              <a:t>referrals</a:t>
            </a:r>
            <a:endParaRPr lang="en-US" sz="1200" dirty="0">
              <a:ea typeface="MS Mincho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3573128"/>
            <a:ext cx="4104456" cy="10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Ensure patients are assessed and enrolled within 3 months of referral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Ensure sites are accessible by patient transport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Ensure exercise prescription is individually tailored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Ensure patient access is highlighted in accreditation </a:t>
            </a:r>
            <a:r>
              <a:rPr lang="en-GB" sz="1200" dirty="0" smtClean="0"/>
              <a:t>metrics</a:t>
            </a:r>
            <a:endParaRPr lang="en-GB" sz="1200" dirty="0"/>
          </a:p>
        </p:txBody>
      </p:sp>
      <p:cxnSp>
        <p:nvCxnSpPr>
          <p:cNvPr id="3" name="Straight Arrow Connector 2"/>
          <p:cNvCxnSpPr>
            <a:stCxn id="10" idx="1"/>
          </p:cNvCxnSpPr>
          <p:nvPr/>
        </p:nvCxnSpPr>
        <p:spPr bwMode="auto">
          <a:xfrm flipH="1">
            <a:off x="1835696" y="4054517"/>
            <a:ext cx="5337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835696" y="5065554"/>
            <a:ext cx="5337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2372026" y="4752042"/>
            <a:ext cx="1800200" cy="765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/>
              <a:t>Use audit data feedback to drive </a:t>
            </a:r>
            <a:r>
              <a:rPr lang="en-GB" sz="1400" dirty="0" smtClean="0"/>
              <a:t>referrals</a:t>
            </a:r>
            <a:endParaRPr lang="en-GB" sz="1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172226" y="4005064"/>
            <a:ext cx="47178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4172226" y="5101598"/>
            <a:ext cx="47178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2369468" y="1412776"/>
            <a:ext cx="1800200" cy="765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ea typeface="MS Mincho"/>
                <a:cs typeface="Times New Roman"/>
              </a:rPr>
              <a:t>Referrer and patient awareness of </a:t>
            </a:r>
            <a:r>
              <a:rPr lang="en-GB" sz="1400" dirty="0" smtClean="0">
                <a:ea typeface="MS Mincho"/>
                <a:cs typeface="Times New Roman"/>
              </a:rPr>
              <a:t>PR</a:t>
            </a:r>
            <a:endParaRPr lang="en-GB" sz="1050" dirty="0">
              <a:ea typeface="MS Mincho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4008" y="2492896"/>
            <a:ext cx="4104456" cy="9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a typeface="MS Mincho"/>
                <a:cs typeface="Times New Roman"/>
              </a:rPr>
              <a:t>Develop system prompts to remind users to refer eligible patients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a typeface="MS Mincho"/>
                <a:cs typeface="Times New Roman"/>
              </a:rPr>
              <a:t>Embed evidence or quality standards in prompts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a typeface="MS Mincho"/>
                <a:cs typeface="Times New Roman"/>
              </a:rPr>
              <a:t>Streamline referral forms to remove unnecessary information and speed the </a:t>
            </a:r>
            <a:r>
              <a:rPr lang="en-US" sz="1200" dirty="0" smtClean="0">
                <a:ea typeface="MS Mincho"/>
                <a:cs typeface="Times New Roman"/>
              </a:rPr>
              <a:t>process</a:t>
            </a:r>
            <a:endParaRPr lang="en-US" sz="1200" dirty="0">
              <a:ea typeface="MS Mincho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4008" y="1412775"/>
            <a:ext cx="4104456" cy="9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Identify patients in primary and acute care who are eligible for PR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Provide clear information on benefits of PR for referrers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Provide clear information for patients about PR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Enhance use of discharge bundles that include PR </a:t>
            </a:r>
            <a:r>
              <a:rPr lang="en-GB" sz="1200" dirty="0" smtClean="0"/>
              <a:t>referral</a:t>
            </a:r>
            <a:endParaRPr lang="en-GB" sz="1200" dirty="0"/>
          </a:p>
        </p:txBody>
      </p:sp>
      <p:cxnSp>
        <p:nvCxnSpPr>
          <p:cNvPr id="27" name="Straight Arrow Connector 26"/>
          <p:cNvCxnSpPr>
            <a:stCxn id="17" idx="1"/>
          </p:cNvCxnSpPr>
          <p:nvPr/>
        </p:nvCxnSpPr>
        <p:spPr bwMode="auto">
          <a:xfrm flipH="1">
            <a:off x="1835696" y="1795371"/>
            <a:ext cx="5337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1835696" y="2852936"/>
            <a:ext cx="5337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2372026" y="2519794"/>
            <a:ext cx="1800200" cy="765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/>
              <a:t>Easy to navigate referral pathways for </a:t>
            </a:r>
            <a:r>
              <a:rPr lang="en-GB" sz="1400" dirty="0" smtClean="0"/>
              <a:t>PR</a:t>
            </a:r>
            <a:endParaRPr lang="en-GB" sz="14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4172226" y="1786499"/>
            <a:ext cx="47178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4172226" y="2852936"/>
            <a:ext cx="47178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4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087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Quality improvement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0" y="858228"/>
            <a:ext cx="8637299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</a:rPr>
              <a:t>A model for improvement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5181" y="1218229"/>
            <a:ext cx="8637298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4000" r="23571" b="1"/>
          <a:stretch/>
        </p:blipFill>
        <p:spPr bwMode="auto">
          <a:xfrm>
            <a:off x="277654" y="296704"/>
            <a:ext cx="477922" cy="468000"/>
          </a:xfrm>
          <a:prstGeom prst="rect">
            <a:avLst/>
          </a:prstGeom>
          <a:ln w="19050">
            <a:solidFill>
              <a:srgbClr val="00626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6699" y="1340768"/>
            <a:ext cx="8281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6269"/>
                </a:solidFill>
                <a:latin typeface="Calibri"/>
              </a:rPr>
              <a:t>To plan your change it is important to regularly measure and study your activity using:</a:t>
            </a:r>
            <a:endParaRPr lang="en-US" sz="2000" dirty="0">
              <a:solidFill>
                <a:srgbClr val="006269"/>
              </a:solidFill>
              <a:latin typeface="Calibri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45622"/>
              </p:ext>
            </p:extLst>
          </p:nvPr>
        </p:nvGraphicFramePr>
        <p:xfrm>
          <a:off x="1788368" y="205226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Model for improvement</a:t>
                      </a:r>
                    </a:p>
                  </a:txBody>
                  <a:tcPr>
                    <a:solidFill>
                      <a:srgbClr val="00A4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269"/>
                          </a:solidFill>
                        </a:rPr>
                        <a:t>What are we trying to accomplish?</a:t>
                      </a:r>
                      <a:endParaRPr lang="en-GB" dirty="0" smtClean="0">
                        <a:solidFill>
                          <a:srgbClr val="006269"/>
                        </a:solidFill>
                      </a:endParaRPr>
                    </a:p>
                  </a:txBody>
                  <a:tcPr>
                    <a:solidFill>
                      <a:srgbClr val="7EDD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269"/>
                          </a:solidFill>
                        </a:rPr>
                        <a:t>How will I know that a change is an improvement?</a:t>
                      </a:r>
                    </a:p>
                  </a:txBody>
                  <a:tcPr>
                    <a:solidFill>
                      <a:srgbClr val="7EDD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269"/>
                          </a:solidFill>
                        </a:rPr>
                        <a:t>What changes can we make that will result in improvement?</a:t>
                      </a:r>
                    </a:p>
                  </a:txBody>
                  <a:tcPr>
                    <a:solidFill>
                      <a:srgbClr val="7EDDD3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43608" y="2348880"/>
            <a:ext cx="576064" cy="369332"/>
          </a:xfrm>
          <a:prstGeom prst="rect">
            <a:avLst/>
          </a:prstGeom>
          <a:noFill/>
          <a:ln w="19050"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6269"/>
                </a:solidFill>
                <a:latin typeface="+mj-lt"/>
              </a:rPr>
              <a:t>Aim</a:t>
            </a:r>
            <a:endParaRPr lang="en-GB" sz="1800" dirty="0">
              <a:solidFill>
                <a:srgbClr val="006269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2780928"/>
            <a:ext cx="1080120" cy="369332"/>
          </a:xfrm>
          <a:prstGeom prst="rect">
            <a:avLst/>
          </a:prstGeom>
          <a:noFill/>
          <a:ln w="19050"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6269"/>
                </a:solidFill>
                <a:latin typeface="+mj-lt"/>
              </a:rPr>
              <a:t>Measure</a:t>
            </a:r>
            <a:endParaRPr lang="en-GB" sz="1800" dirty="0">
              <a:solidFill>
                <a:srgbClr val="006269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568" y="3203684"/>
            <a:ext cx="936104" cy="369332"/>
          </a:xfrm>
          <a:prstGeom prst="rect">
            <a:avLst/>
          </a:prstGeom>
          <a:noFill/>
          <a:ln w="19050">
            <a:solidFill>
              <a:srgbClr val="00A4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269"/>
                </a:solidFill>
                <a:latin typeface="+mj-lt"/>
              </a:rPr>
              <a:t>C</a:t>
            </a:r>
            <a:r>
              <a:rPr lang="en-GB" sz="1800" dirty="0" smtClean="0">
                <a:solidFill>
                  <a:srgbClr val="006269"/>
                </a:solidFill>
                <a:latin typeface="+mj-lt"/>
              </a:rPr>
              <a:t>hange</a:t>
            </a:r>
            <a:endParaRPr lang="en-GB" dirty="0">
              <a:solidFill>
                <a:srgbClr val="006269"/>
              </a:solidFill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19672" y="2564904"/>
            <a:ext cx="1512168" cy="0"/>
          </a:xfrm>
          <a:prstGeom prst="straightConnector1">
            <a:avLst/>
          </a:prstGeom>
          <a:ln w="19050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</p:cNvCxnSpPr>
          <p:nvPr/>
        </p:nvCxnSpPr>
        <p:spPr>
          <a:xfrm>
            <a:off x="1619672" y="2965594"/>
            <a:ext cx="756084" cy="1"/>
          </a:xfrm>
          <a:prstGeom prst="straightConnector1">
            <a:avLst/>
          </a:prstGeom>
          <a:ln w="19050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3"/>
          </p:cNvCxnSpPr>
          <p:nvPr/>
        </p:nvCxnSpPr>
        <p:spPr>
          <a:xfrm>
            <a:off x="1619672" y="3388350"/>
            <a:ext cx="324036" cy="1"/>
          </a:xfrm>
          <a:prstGeom prst="straightConnector1">
            <a:avLst/>
          </a:prstGeom>
          <a:ln w="19050">
            <a:solidFill>
              <a:srgbClr val="00A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309519463"/>
              </p:ext>
            </p:extLst>
          </p:nvPr>
        </p:nvGraphicFramePr>
        <p:xfrm>
          <a:off x="2219485" y="3573016"/>
          <a:ext cx="477619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1" name="Down Arrow 30"/>
          <p:cNvSpPr/>
          <p:nvPr/>
        </p:nvSpPr>
        <p:spPr>
          <a:xfrm rot="2926515">
            <a:off x="5292062" y="3644855"/>
            <a:ext cx="432048" cy="360040"/>
          </a:xfrm>
          <a:prstGeom prst="downArrow">
            <a:avLst/>
          </a:prstGeom>
          <a:solidFill>
            <a:srgbClr val="7EDDD3"/>
          </a:solidFill>
          <a:ln>
            <a:solidFill>
              <a:srgbClr val="7E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31"/>
          <p:cNvSpPr/>
          <p:nvPr/>
        </p:nvSpPr>
        <p:spPr>
          <a:xfrm rot="8326515">
            <a:off x="3484962" y="3627479"/>
            <a:ext cx="432048" cy="360040"/>
          </a:xfrm>
          <a:prstGeom prst="downArrow">
            <a:avLst/>
          </a:prstGeom>
          <a:solidFill>
            <a:srgbClr val="7EDDD3"/>
          </a:solidFill>
          <a:ln>
            <a:solidFill>
              <a:srgbClr val="7ED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83568" y="4643844"/>
            <a:ext cx="2592288" cy="369332"/>
          </a:xfrm>
          <a:prstGeom prst="rect">
            <a:avLst/>
          </a:prstGeom>
          <a:noFill/>
          <a:ln w="19050">
            <a:solidFill>
              <a:srgbClr val="006269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6269"/>
                </a:solidFill>
                <a:latin typeface="+mn-lt"/>
              </a:rPr>
              <a:t>Rapid cycle improvement</a:t>
            </a:r>
            <a:endParaRPr lang="en-GB" sz="1800" dirty="0">
              <a:solidFill>
                <a:srgbClr val="006269"/>
              </a:solidFill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275856" y="4828510"/>
            <a:ext cx="378042" cy="0"/>
          </a:xfrm>
          <a:prstGeom prst="straightConnector1">
            <a:avLst/>
          </a:prstGeom>
          <a:ln w="19050">
            <a:solidFill>
              <a:srgbClr val="0062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8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Quality improvement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0" y="858228"/>
            <a:ext cx="8637299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</a:rPr>
              <a:t>The PDSA </a:t>
            </a:r>
            <a:r>
              <a:rPr lang="en-GB" dirty="0" smtClean="0">
                <a:solidFill>
                  <a:prstClr val="white"/>
                </a:solidFill>
              </a:rPr>
              <a:t>cycle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181" y="1218229"/>
            <a:ext cx="8637298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4000" r="23571" b="1"/>
          <a:stretch/>
        </p:blipFill>
        <p:spPr bwMode="auto">
          <a:xfrm>
            <a:off x="277654" y="296704"/>
            <a:ext cx="477922" cy="468000"/>
          </a:xfrm>
          <a:prstGeom prst="rect">
            <a:avLst/>
          </a:prstGeom>
          <a:ln w="19050">
            <a:solidFill>
              <a:srgbClr val="00626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491124926"/>
              </p:ext>
            </p:extLst>
          </p:nvPr>
        </p:nvGraphicFramePr>
        <p:xfrm>
          <a:off x="611560" y="1268760"/>
          <a:ext cx="8136904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5874146" y="1556793"/>
            <a:ext cx="2736304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269"/>
                </a:solidFill>
              </a:rPr>
              <a:t>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269"/>
                </a:solidFill>
              </a:rPr>
              <a:t>Questions and predictions (why)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269"/>
                </a:solidFill>
              </a:rPr>
              <a:t>Plan to carry out the cycle (who, what, where, when)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74146" y="3861049"/>
            <a:ext cx="2758827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6269"/>
                </a:solidFill>
              </a:rPr>
              <a:t>Carry out the plan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6269"/>
                </a:solidFill>
              </a:rPr>
              <a:t>Document problems and unexpected observations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6269"/>
                </a:solidFill>
              </a:rPr>
              <a:t>Begin analysis of the </a:t>
            </a:r>
            <a:r>
              <a:rPr lang="en-GB" sz="1600" b="1" dirty="0" smtClean="0">
                <a:solidFill>
                  <a:srgbClr val="006269"/>
                </a:solidFill>
              </a:rPr>
              <a:t>data</a:t>
            </a:r>
            <a:endParaRPr lang="en-GB" sz="1600" b="1" dirty="0">
              <a:solidFill>
                <a:srgbClr val="006269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37692" y="3861049"/>
            <a:ext cx="2736304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269"/>
                </a:solidFill>
              </a:rPr>
              <a:t>Complete the analysis of the data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6269"/>
                </a:solidFill>
              </a:rPr>
              <a:t>Compare data to predictions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6269"/>
                </a:solidFill>
              </a:rPr>
              <a:t>Summarise</a:t>
            </a:r>
            <a:r>
              <a:rPr lang="en-US" sz="1600" b="1" dirty="0" smtClean="0">
                <a:solidFill>
                  <a:srgbClr val="006269"/>
                </a:solidFill>
              </a:rPr>
              <a:t> </a:t>
            </a:r>
            <a:r>
              <a:rPr lang="en-US" sz="1600" b="1" dirty="0">
                <a:solidFill>
                  <a:srgbClr val="006269"/>
                </a:solidFill>
              </a:rPr>
              <a:t>what was learned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39552" y="1556793"/>
            <a:ext cx="2736304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6269"/>
                </a:solidFill>
              </a:rPr>
              <a:t>What changes are to be made?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6269"/>
                </a:solidFill>
              </a:rPr>
              <a:t>Next cycle?</a:t>
            </a:r>
          </a:p>
        </p:txBody>
      </p:sp>
    </p:spTree>
    <p:extLst>
      <p:ext uri="{BB962C8B-B14F-4D97-AF65-F5344CB8AC3E}">
        <p14:creationId xmlns:p14="http://schemas.microsoft.com/office/powerpoint/2010/main" val="8321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smtClean="0">
                <a:solidFill>
                  <a:srgbClr val="00A499"/>
                </a:solidFill>
                <a:latin typeface="+mj-lt"/>
              </a:rPr>
              <a:t>The audit programme partnership</a:t>
            </a:r>
            <a:endParaRPr lang="en-GB" sz="3500" b="1" dirty="0">
              <a:solidFill>
                <a:srgbClr val="00A499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93464"/>
            <a:ext cx="1420952" cy="28746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defTabSz="713232">
              <a:defRPr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Supported by: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8881" y="5927086"/>
            <a:ext cx="1556302" cy="28746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defTabSz="713232">
              <a:defRPr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Commissioned by: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5969"/>
          <a:stretch/>
        </p:blipFill>
        <p:spPr>
          <a:xfrm>
            <a:off x="421936" y="1619967"/>
            <a:ext cx="1224135" cy="435905"/>
          </a:xfrm>
          <a:prstGeom prst="rect">
            <a:avLst/>
          </a:prstGeom>
        </p:spPr>
      </p:pic>
      <p:pic>
        <p:nvPicPr>
          <p:cNvPr id="13" name="Picture 11" descr="N:\Projects\Active CEEU projects\COPD projects\New COPD Audit Programme 2013 onwards\Communications\Partner Logos\HQIP\HQIP_logo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28" y="5756826"/>
            <a:ext cx="1628374" cy="91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ACPRC f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6"/>
          <a:stretch>
            <a:fillRect/>
          </a:stretch>
        </p:blipFill>
        <p:spPr bwMode="auto">
          <a:xfrm>
            <a:off x="465551" y="2983122"/>
            <a:ext cx="647921" cy="8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70" y="3082863"/>
            <a:ext cx="1581204" cy="6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8" descr="ARTP logo  strapline blue web smal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72" y="3171983"/>
            <a:ext cx="1548119" cy="4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ARNS logo cmyk Small (4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89" y="3013449"/>
            <a:ext cx="1011860" cy="8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647" y="2801152"/>
            <a:ext cx="978775" cy="12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10178"/>
          <a:stretch>
            <a:fillRect/>
          </a:stretch>
        </p:blipFill>
        <p:spPr bwMode="auto">
          <a:xfrm>
            <a:off x="7323419" y="3143386"/>
            <a:ext cx="1363392" cy="5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0" y="4138933"/>
            <a:ext cx="1429563" cy="5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31" y="4195539"/>
            <a:ext cx="1330307" cy="4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54" descr="RH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68" y="4181753"/>
            <a:ext cx="1469541" cy="4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2" descr="SAM logo 2011 - high r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24477" r="18736" b="29643"/>
          <a:stretch>
            <a:fillRect/>
          </a:stretch>
        </p:blipFill>
        <p:spPr bwMode="auto">
          <a:xfrm>
            <a:off x="3950912" y="4925141"/>
            <a:ext cx="1521926" cy="72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" descr="RCN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6" y="5060930"/>
            <a:ext cx="1164880" cy="4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7" descr="PHW Logo High Qualit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55560"/>
            <a:ext cx="1541226" cy="4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63" y="4970634"/>
            <a:ext cx="1528818" cy="63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2" t="24225" r="19148"/>
          <a:stretch/>
        </p:blipFill>
        <p:spPr bwMode="auto">
          <a:xfrm>
            <a:off x="2086252" y="1458521"/>
            <a:ext cx="771227" cy="73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60" y="1309767"/>
            <a:ext cx="664845" cy="96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37451" r="50352" b="1"/>
          <a:stretch/>
        </p:blipFill>
        <p:spPr bwMode="auto">
          <a:xfrm>
            <a:off x="4402686" y="1521967"/>
            <a:ext cx="1457325" cy="66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23528" y="1112130"/>
            <a:ext cx="3069505" cy="28746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defTabSz="713232">
              <a:defRPr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Working in strategic </a:t>
            </a:r>
            <a:r>
              <a:rPr lang="en-GB" sz="1400" dirty="0" smtClean="0">
                <a:solidFill>
                  <a:prstClr val="black"/>
                </a:solidFill>
                <a:latin typeface="+mn-lt"/>
              </a:rPr>
              <a:t>partnership:</a:t>
            </a:r>
            <a:endParaRPr lang="en-GB" sz="14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37" y="4053241"/>
            <a:ext cx="958974" cy="69669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11" y="5097190"/>
            <a:ext cx="1485172" cy="34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Quality improvement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0" y="858228"/>
            <a:ext cx="8637299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</a:rPr>
              <a:t>The PDSA cycle example: non completion by patients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5181" y="1218229"/>
            <a:ext cx="8637298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4000" r="23571" b="1"/>
          <a:stretch/>
        </p:blipFill>
        <p:spPr bwMode="auto">
          <a:xfrm>
            <a:off x="277654" y="296704"/>
            <a:ext cx="477922" cy="468000"/>
          </a:xfrm>
          <a:prstGeom prst="rect">
            <a:avLst/>
          </a:prstGeom>
          <a:ln w="19050">
            <a:solidFill>
              <a:srgbClr val="00626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35937975"/>
              </p:ext>
            </p:extLst>
          </p:nvPr>
        </p:nvGraphicFramePr>
        <p:xfrm>
          <a:off x="611560" y="1340768"/>
          <a:ext cx="8136904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803998" y="1628801"/>
            <a:ext cx="2736304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6269"/>
                </a:solidFill>
              </a:rPr>
              <a:t>PLAN: </a:t>
            </a:r>
            <a:r>
              <a:rPr lang="en-US" sz="1600" dirty="0" smtClean="0">
                <a:solidFill>
                  <a:srgbClr val="006269"/>
                </a:solidFill>
              </a:rPr>
              <a:t>Would changes to the patient information sheets  help with non completion rates?</a:t>
            </a:r>
            <a:endParaRPr lang="en-US" sz="1600" b="1" dirty="0">
              <a:solidFill>
                <a:srgbClr val="00626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03998" y="3933057"/>
            <a:ext cx="2758827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 smtClean="0">
                <a:solidFill>
                  <a:srgbClr val="006269"/>
                </a:solidFill>
              </a:rPr>
              <a:t>DO:</a:t>
            </a:r>
            <a:r>
              <a:rPr lang="en-GB" sz="1600" dirty="0">
                <a:solidFill>
                  <a:srgbClr val="006269"/>
                </a:solidFill>
              </a:rPr>
              <a:t> </a:t>
            </a:r>
            <a:r>
              <a:rPr lang="en-GB" sz="1600" dirty="0" smtClean="0">
                <a:solidFill>
                  <a:srgbClr val="006269"/>
                </a:solidFill>
              </a:rPr>
              <a:t>Adapt the paperwork and information sheets according to patient feedback, making it more informative and easier to understand.</a:t>
            </a:r>
            <a:endParaRPr lang="en-GB" sz="1600" b="1" dirty="0">
              <a:solidFill>
                <a:srgbClr val="006269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544" y="3933057"/>
            <a:ext cx="2736304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smtClean="0">
                <a:solidFill>
                  <a:srgbClr val="006269"/>
                </a:solidFill>
              </a:rPr>
              <a:t>STUDY: </a:t>
            </a:r>
            <a:r>
              <a:rPr lang="en-US" sz="1600" dirty="0" err="1" smtClean="0">
                <a:solidFill>
                  <a:srgbClr val="006269"/>
                </a:solidFill>
              </a:rPr>
              <a:t>Analyse</a:t>
            </a:r>
            <a:r>
              <a:rPr lang="en-US" sz="1600" dirty="0" smtClean="0">
                <a:solidFill>
                  <a:srgbClr val="006269"/>
                </a:solidFill>
              </a:rPr>
              <a:t> data to see if the rate has improved.  Plot the change over time and </a:t>
            </a:r>
            <a:r>
              <a:rPr lang="en-US" sz="1600" dirty="0" err="1" smtClean="0">
                <a:solidFill>
                  <a:srgbClr val="006269"/>
                </a:solidFill>
              </a:rPr>
              <a:t>summarise</a:t>
            </a:r>
            <a:r>
              <a:rPr lang="en-US" sz="1600" dirty="0" smtClean="0">
                <a:solidFill>
                  <a:srgbClr val="006269"/>
                </a:solidFill>
              </a:rPr>
              <a:t> what you have learned.</a:t>
            </a:r>
            <a:endParaRPr lang="en-US" sz="1600" b="1" dirty="0">
              <a:solidFill>
                <a:srgbClr val="006269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9404" y="1628801"/>
            <a:ext cx="2736304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 smtClean="0">
                <a:solidFill>
                  <a:srgbClr val="006269"/>
                </a:solidFill>
              </a:rPr>
              <a:t>ACT: </a:t>
            </a:r>
            <a:r>
              <a:rPr lang="en-GB" sz="1600" dirty="0" smtClean="0">
                <a:solidFill>
                  <a:srgbClr val="006269"/>
                </a:solidFill>
              </a:rPr>
              <a:t>Identify what still needs to change to improve what you will do next</a:t>
            </a:r>
            <a:endParaRPr lang="en-GB" sz="1600" dirty="0">
              <a:solidFill>
                <a:srgbClr val="006269"/>
              </a:solidFill>
            </a:endParaRPr>
          </a:p>
          <a:p>
            <a:pPr lvl="0"/>
            <a:r>
              <a:rPr lang="en-GB" sz="1600" dirty="0" smtClean="0">
                <a:solidFill>
                  <a:srgbClr val="006269"/>
                </a:solidFill>
              </a:rPr>
              <a:t>(Next PDSA cycle)</a:t>
            </a:r>
          </a:p>
        </p:txBody>
      </p:sp>
    </p:spTree>
    <p:extLst>
      <p:ext uri="{BB962C8B-B14F-4D97-AF65-F5344CB8AC3E}">
        <p14:creationId xmlns:p14="http://schemas.microsoft.com/office/powerpoint/2010/main" val="15735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Quality improvement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0" y="858228"/>
            <a:ext cx="8637299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</a:rPr>
              <a:t>The PDSA cycle example: non referral by GPs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5181" y="1218229"/>
            <a:ext cx="8637298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4000" r="23571" b="1"/>
          <a:stretch/>
        </p:blipFill>
        <p:spPr bwMode="auto">
          <a:xfrm>
            <a:off x="277654" y="296704"/>
            <a:ext cx="477922" cy="468000"/>
          </a:xfrm>
          <a:prstGeom prst="rect">
            <a:avLst/>
          </a:prstGeom>
          <a:ln w="19050">
            <a:solidFill>
              <a:srgbClr val="00626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014302777"/>
              </p:ext>
            </p:extLst>
          </p:nvPr>
        </p:nvGraphicFramePr>
        <p:xfrm>
          <a:off x="611560" y="1340768"/>
          <a:ext cx="8136904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5874146" y="1628801"/>
            <a:ext cx="2736304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6269"/>
                </a:solidFill>
              </a:rPr>
              <a:t>PLAN: </a:t>
            </a:r>
            <a:r>
              <a:rPr lang="en-US" sz="1600" dirty="0" smtClean="0">
                <a:solidFill>
                  <a:srgbClr val="006269"/>
                </a:solidFill>
              </a:rPr>
              <a:t>How many patients would you expect to see referred from your local GP surgeries?</a:t>
            </a:r>
            <a:endParaRPr lang="en-US" sz="1600" b="1" dirty="0">
              <a:solidFill>
                <a:srgbClr val="006269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874146" y="3933057"/>
            <a:ext cx="2758827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 smtClean="0">
                <a:solidFill>
                  <a:srgbClr val="006269"/>
                </a:solidFill>
              </a:rPr>
              <a:t>DO:</a:t>
            </a:r>
            <a:r>
              <a:rPr lang="en-GB" sz="1600" dirty="0">
                <a:solidFill>
                  <a:srgbClr val="006269"/>
                </a:solidFill>
              </a:rPr>
              <a:t> </a:t>
            </a:r>
            <a:r>
              <a:rPr lang="en-GB" sz="1600" dirty="0" smtClean="0">
                <a:solidFill>
                  <a:srgbClr val="006269"/>
                </a:solidFill>
              </a:rPr>
              <a:t>Hold awareness raising sessions with GP surgeries in the local area, to discuss it further with GPs and surgery staff.</a:t>
            </a:r>
            <a:endParaRPr lang="en-GB" sz="1600" b="1" dirty="0">
              <a:solidFill>
                <a:srgbClr val="006269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7692" y="3933057"/>
            <a:ext cx="2736304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smtClean="0">
                <a:solidFill>
                  <a:srgbClr val="006269"/>
                </a:solidFill>
              </a:rPr>
              <a:t>STUDY: </a:t>
            </a:r>
            <a:r>
              <a:rPr lang="en-US" sz="1600" dirty="0" smtClean="0">
                <a:solidFill>
                  <a:srgbClr val="006269"/>
                </a:solidFill>
              </a:rPr>
              <a:t>Have your referral rates gone up?  </a:t>
            </a:r>
            <a:r>
              <a:rPr lang="en-US" sz="1600" dirty="0" err="1" smtClean="0">
                <a:solidFill>
                  <a:srgbClr val="006269"/>
                </a:solidFill>
              </a:rPr>
              <a:t>Analyse</a:t>
            </a:r>
            <a:r>
              <a:rPr lang="en-US" sz="1600" dirty="0" smtClean="0">
                <a:solidFill>
                  <a:srgbClr val="006269"/>
                </a:solidFill>
              </a:rPr>
              <a:t> data to see if the rate has.  Plot the change over time and </a:t>
            </a:r>
            <a:r>
              <a:rPr lang="en-US" sz="1600" dirty="0" err="1" smtClean="0">
                <a:solidFill>
                  <a:srgbClr val="006269"/>
                </a:solidFill>
              </a:rPr>
              <a:t>summarise</a:t>
            </a:r>
            <a:r>
              <a:rPr lang="en-US" sz="1600" dirty="0" smtClean="0">
                <a:solidFill>
                  <a:srgbClr val="006269"/>
                </a:solidFill>
              </a:rPr>
              <a:t> what you have learned.</a:t>
            </a:r>
            <a:endParaRPr lang="en-US" sz="1600" b="1" dirty="0">
              <a:solidFill>
                <a:srgbClr val="006269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9552" y="1628801"/>
            <a:ext cx="2736304" cy="1584176"/>
          </a:xfrm>
          <a:prstGeom prst="roundRect">
            <a:avLst/>
          </a:prstGeom>
          <a:solidFill>
            <a:srgbClr val="7E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 smtClean="0">
                <a:solidFill>
                  <a:srgbClr val="006269"/>
                </a:solidFill>
              </a:rPr>
              <a:t>ACT: </a:t>
            </a:r>
            <a:r>
              <a:rPr lang="en-GB" sz="1600" dirty="0" smtClean="0">
                <a:solidFill>
                  <a:srgbClr val="006269"/>
                </a:solidFill>
              </a:rPr>
              <a:t>Identify what still needs to change to improve what you will do next</a:t>
            </a:r>
            <a:endParaRPr lang="en-GB" sz="1600" dirty="0">
              <a:solidFill>
                <a:srgbClr val="006269"/>
              </a:solidFill>
            </a:endParaRPr>
          </a:p>
          <a:p>
            <a:pPr lvl="0"/>
            <a:r>
              <a:rPr lang="en-GB" sz="1600" dirty="0" smtClean="0">
                <a:solidFill>
                  <a:srgbClr val="006269"/>
                </a:solidFill>
              </a:rPr>
              <a:t>(Next PDSA cycle)</a:t>
            </a:r>
          </a:p>
        </p:txBody>
      </p:sp>
    </p:spTree>
    <p:extLst>
      <p:ext uri="{BB962C8B-B14F-4D97-AF65-F5344CB8AC3E}">
        <p14:creationId xmlns:p14="http://schemas.microsoft.com/office/powerpoint/2010/main" val="32479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Quality improvement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0" y="858228"/>
            <a:ext cx="2169043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</a:rPr>
              <a:t>Case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5181" y="1218229"/>
            <a:ext cx="2169042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4000" r="23571" b="1"/>
          <a:stretch/>
        </p:blipFill>
        <p:spPr bwMode="auto">
          <a:xfrm>
            <a:off x="277654" y="296704"/>
            <a:ext cx="477922" cy="468000"/>
          </a:xfrm>
          <a:prstGeom prst="rect">
            <a:avLst/>
          </a:prstGeom>
          <a:ln w="19050">
            <a:solidFill>
              <a:srgbClr val="00626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9601" y="1484784"/>
            <a:ext cx="18002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700" dirty="0" smtClean="0">
                <a:solidFill>
                  <a:srgbClr val="006269"/>
                </a:solidFill>
                <a:latin typeface="+mn-lt"/>
              </a:rPr>
              <a:t>Quality improvement case study: </a:t>
            </a:r>
            <a:r>
              <a:rPr lang="en-GB" sz="1700" b="1" dirty="0" err="1" smtClean="0">
                <a:solidFill>
                  <a:srgbClr val="006269"/>
                </a:solidFill>
                <a:latin typeface="+mn-lt"/>
              </a:rPr>
              <a:t>BreathingSpace</a:t>
            </a:r>
            <a:r>
              <a:rPr lang="en-GB" sz="1700" dirty="0" smtClean="0">
                <a:solidFill>
                  <a:srgbClr val="006269"/>
                </a:solidFill>
                <a:latin typeface="+mn-lt"/>
              </a:rPr>
              <a:t>, a pulmonary rehabilitation service in Rotherham, describe a QI project performed locally to increase patient completion.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10" y="836712"/>
            <a:ext cx="3776225" cy="499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55776" y="1268760"/>
            <a:ext cx="2462427" cy="2031325"/>
          </a:xfrm>
          <a:prstGeom prst="rect">
            <a:avLst/>
          </a:prstGeom>
          <a:noFill/>
          <a:ln>
            <a:solidFill>
              <a:srgbClr val="00A499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i="1" dirty="0" smtClean="0">
                <a:solidFill>
                  <a:srgbClr val="006269"/>
                </a:solidFill>
                <a:latin typeface="+mn-lt"/>
              </a:rPr>
              <a:t>… to reduce drop out rates [they looked at] providing </a:t>
            </a:r>
            <a:r>
              <a:rPr lang="en-GB" sz="1800" i="1" dirty="0">
                <a:solidFill>
                  <a:srgbClr val="006269"/>
                </a:solidFill>
                <a:latin typeface="+mn-lt"/>
              </a:rPr>
              <a:t>patients, their families and carers with </a:t>
            </a:r>
            <a:r>
              <a:rPr lang="en-GB" sz="1800" i="1" dirty="0" smtClean="0">
                <a:solidFill>
                  <a:srgbClr val="006269"/>
                </a:solidFill>
                <a:latin typeface="+mn-lt"/>
              </a:rPr>
              <a:t>clear, comprehensive and consistent communication.</a:t>
            </a:r>
            <a:endParaRPr lang="en-GB" sz="1700" i="1" dirty="0" smtClean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5104" y="3424932"/>
            <a:ext cx="2433099" cy="2308324"/>
          </a:xfrm>
          <a:prstGeom prst="rect">
            <a:avLst/>
          </a:prstGeom>
          <a:noFill/>
          <a:ln>
            <a:solidFill>
              <a:srgbClr val="00A499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i="1" dirty="0" smtClean="0">
                <a:solidFill>
                  <a:srgbClr val="006269"/>
                </a:solidFill>
                <a:latin typeface="+mn-lt"/>
              </a:rPr>
              <a:t>80</a:t>
            </a:r>
            <a:r>
              <a:rPr lang="en-GB" sz="1800" i="1" dirty="0">
                <a:solidFill>
                  <a:srgbClr val="006269"/>
                </a:solidFill>
                <a:latin typeface="+mn-lt"/>
              </a:rPr>
              <a:t>% of patients rated the </a:t>
            </a:r>
            <a:r>
              <a:rPr lang="en-GB" sz="1800" i="1" dirty="0" smtClean="0">
                <a:solidFill>
                  <a:srgbClr val="006269"/>
                </a:solidFill>
                <a:latin typeface="+mn-lt"/>
              </a:rPr>
              <a:t>[new] leaflet </a:t>
            </a:r>
            <a:r>
              <a:rPr lang="en-GB" sz="1800" i="1" dirty="0">
                <a:solidFill>
                  <a:srgbClr val="006269"/>
                </a:solidFill>
                <a:latin typeface="+mn-lt"/>
              </a:rPr>
              <a:t>as ‘useful’ or ‘very useful’. 85% of health and care professionals rated it </a:t>
            </a:r>
            <a:r>
              <a:rPr lang="en-GB" sz="1800" i="1" dirty="0" smtClean="0">
                <a:solidFill>
                  <a:srgbClr val="006269"/>
                </a:solidFill>
                <a:latin typeface="+mn-lt"/>
              </a:rPr>
              <a:t>… a </a:t>
            </a:r>
            <a:r>
              <a:rPr lang="en-GB" sz="1800" i="1" dirty="0">
                <a:solidFill>
                  <a:srgbClr val="006269"/>
                </a:solidFill>
                <a:latin typeface="+mn-lt"/>
              </a:rPr>
              <a:t>useful tool to issue to patients when introducing </a:t>
            </a:r>
            <a:r>
              <a:rPr lang="en-GB" sz="1800" i="1" dirty="0" smtClean="0">
                <a:solidFill>
                  <a:srgbClr val="006269"/>
                </a:solidFill>
                <a:latin typeface="+mn-lt"/>
              </a:rPr>
              <a:t>… </a:t>
            </a:r>
            <a:r>
              <a:rPr lang="en-GB" sz="1800" i="1" dirty="0">
                <a:solidFill>
                  <a:srgbClr val="006269"/>
                </a:solidFill>
                <a:latin typeface="+mn-lt"/>
              </a:rPr>
              <a:t>PR</a:t>
            </a:r>
            <a:r>
              <a:rPr lang="en-GB" sz="1800" i="1" dirty="0" smtClean="0">
                <a:solidFill>
                  <a:srgbClr val="006269"/>
                </a:solidFill>
                <a:latin typeface="+mn-lt"/>
              </a:rPr>
              <a:t>.</a:t>
            </a:r>
            <a:endParaRPr lang="en-GB" sz="1700" dirty="0">
              <a:solidFill>
                <a:srgbClr val="00626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7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8064896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Useful quality improvement resources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0" y="858228"/>
            <a:ext cx="3668748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</a:rPr>
              <a:t>Sharing learning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5180" y="1218229"/>
            <a:ext cx="3668748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4000" r="23571" b="1"/>
          <a:stretch/>
        </p:blipFill>
        <p:spPr bwMode="auto">
          <a:xfrm>
            <a:off x="277654" y="296704"/>
            <a:ext cx="477922" cy="468000"/>
          </a:xfrm>
          <a:prstGeom prst="rect">
            <a:avLst/>
          </a:prstGeom>
          <a:ln w="19050">
            <a:solidFill>
              <a:srgbClr val="00626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1412776"/>
            <a:ext cx="35312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6269"/>
                </a:solidFill>
                <a:latin typeface="Calibri"/>
              </a:rPr>
              <a:t>Respiratory Futures have a PR page </a:t>
            </a:r>
            <a:r>
              <a:rPr lang="en-US" sz="1800" dirty="0">
                <a:solidFill>
                  <a:srgbClr val="006269"/>
                </a:solidFill>
                <a:latin typeface="Calibri"/>
                <a:hlinkClick r:id="rId5"/>
              </a:rPr>
              <a:t>http://www.respiratoryfutures.org.uk/programmes/pulmonary-rehabilitation</a:t>
            </a:r>
            <a:r>
              <a:rPr lang="en-US" sz="1800" dirty="0" smtClean="0">
                <a:solidFill>
                  <a:srgbClr val="006269"/>
                </a:solidFill>
                <a:latin typeface="Calibri"/>
                <a:hlinkClick r:id="rId5"/>
              </a:rPr>
              <a:t>/</a:t>
            </a:r>
            <a:r>
              <a:rPr lang="en-US" sz="1800" dirty="0" smtClean="0">
                <a:solidFill>
                  <a:srgbClr val="006269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006269"/>
                </a:solidFill>
                <a:latin typeface="Calibri"/>
              </a:rPr>
              <a:t>and forum </a:t>
            </a:r>
            <a:r>
              <a:rPr lang="en-US" sz="1800" dirty="0">
                <a:solidFill>
                  <a:srgbClr val="006269"/>
                </a:solidFill>
                <a:latin typeface="Calibri"/>
                <a:hlinkClick r:id="rId6"/>
              </a:rPr>
              <a:t>http://</a:t>
            </a:r>
            <a:r>
              <a:rPr lang="en-US" sz="1800" dirty="0" smtClean="0">
                <a:solidFill>
                  <a:srgbClr val="006269"/>
                </a:solidFill>
                <a:latin typeface="Calibri"/>
                <a:hlinkClick r:id="rId6"/>
              </a:rPr>
              <a:t>www.respiratoryfutures.org.uk/pulmonaryrehabforum</a:t>
            </a:r>
            <a:endParaRPr lang="en-US" sz="1800" dirty="0" smtClean="0">
              <a:solidFill>
                <a:srgbClr val="006269"/>
              </a:solidFill>
              <a:latin typeface="Calibri"/>
            </a:endParaRPr>
          </a:p>
          <a:p>
            <a:endParaRPr lang="en-GB" sz="1800" dirty="0" smtClean="0">
              <a:solidFill>
                <a:srgbClr val="006269"/>
              </a:solidFill>
              <a:latin typeface="Calibri"/>
            </a:endParaRPr>
          </a:p>
          <a:p>
            <a:endParaRPr lang="en-US" sz="1800" dirty="0">
              <a:solidFill>
                <a:srgbClr val="006269"/>
              </a:solidFill>
              <a:latin typeface="Calibri"/>
            </a:endParaRPr>
          </a:p>
          <a:p>
            <a:r>
              <a:rPr lang="en-US" sz="1800" dirty="0">
                <a:solidFill>
                  <a:srgbClr val="006269"/>
                </a:solidFill>
                <a:latin typeface="Calibri"/>
              </a:rPr>
              <a:t>The British Thoracic Society page has useful resources and signposts </a:t>
            </a:r>
            <a:r>
              <a:rPr lang="en-US" sz="1800" dirty="0">
                <a:solidFill>
                  <a:srgbClr val="006269"/>
                </a:solidFill>
                <a:latin typeface="Calibri"/>
                <a:hlinkClick r:id="rId7"/>
              </a:rPr>
              <a:t>https://www.brit-thoracic.org.uk/standards-of-care/quality-improvement/</a:t>
            </a:r>
            <a:r>
              <a:rPr lang="en-US" sz="1800" dirty="0">
                <a:solidFill>
                  <a:srgbClr val="006269"/>
                </a:solidFill>
                <a:latin typeface="Calibri"/>
              </a:rPr>
              <a:t> </a:t>
            </a:r>
          </a:p>
          <a:p>
            <a:endParaRPr lang="en-US" sz="2200" dirty="0" smtClean="0">
              <a:solidFill>
                <a:srgbClr val="006269"/>
              </a:solidFill>
              <a:latin typeface="Calibri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140000" cy="3092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72" y="2615686"/>
            <a:ext cx="4140000" cy="3117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8064896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Useful quality improvement resources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5180" y="858228"/>
            <a:ext cx="3020676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</a:rPr>
              <a:t>Accreditation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5180" y="1218229"/>
            <a:ext cx="3020676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4000" r="23571" b="1"/>
          <a:stretch/>
        </p:blipFill>
        <p:spPr bwMode="auto">
          <a:xfrm>
            <a:off x="277654" y="296704"/>
            <a:ext cx="477922" cy="468000"/>
          </a:xfrm>
          <a:prstGeom prst="rect">
            <a:avLst/>
          </a:prstGeom>
          <a:ln w="19050">
            <a:solidFill>
              <a:srgbClr val="00626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5438185" cy="3528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6456" y="1494062"/>
            <a:ext cx="2989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6269"/>
                </a:solidFill>
                <a:latin typeface="Calibri"/>
              </a:rPr>
              <a:t>Check out the new website for the Pulmonary Rehabilitation Accreditation scheme to read more about the scheme and how to apply</a:t>
            </a:r>
          </a:p>
          <a:p>
            <a:endParaRPr lang="en-US" sz="1800" dirty="0">
              <a:solidFill>
                <a:srgbClr val="006269"/>
              </a:solidFill>
              <a:latin typeface="Calibri"/>
            </a:endParaRPr>
          </a:p>
          <a:p>
            <a:r>
              <a:rPr lang="en-US" sz="1800" dirty="0">
                <a:solidFill>
                  <a:srgbClr val="006269"/>
                </a:solidFill>
                <a:latin typeface="Calibri"/>
                <a:hlinkClick r:id="rId6"/>
              </a:rPr>
              <a:t>http://www.prsas.org</a:t>
            </a:r>
            <a:r>
              <a:rPr lang="en-US" sz="1800" dirty="0" smtClean="0">
                <a:solidFill>
                  <a:srgbClr val="006269"/>
                </a:solidFill>
                <a:latin typeface="Calibri"/>
                <a:hlinkClick r:id="rId6"/>
              </a:rPr>
              <a:t>/</a:t>
            </a:r>
            <a:endParaRPr lang="en-US" sz="1800" dirty="0" smtClean="0">
              <a:solidFill>
                <a:srgbClr val="006269"/>
              </a:solidFill>
              <a:latin typeface="Calibri"/>
            </a:endParaRPr>
          </a:p>
          <a:p>
            <a:endParaRPr lang="en-US" sz="1800" dirty="0">
              <a:solidFill>
                <a:srgbClr val="006269"/>
              </a:solidFill>
              <a:latin typeface="Calibri"/>
            </a:endParaRPr>
          </a:p>
          <a:p>
            <a:endParaRPr lang="en-US" sz="2200" dirty="0" smtClean="0">
              <a:solidFill>
                <a:srgbClr val="00626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3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456456"/>
            <a:ext cx="7766248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National COPD Audit Programme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2590" y="1655089"/>
            <a:ext cx="7517226" cy="45719"/>
            <a:chOff x="943206" y="1749956"/>
            <a:chExt cx="7517226" cy="45719"/>
          </a:xfrm>
          <a:solidFill>
            <a:srgbClr val="00A499"/>
          </a:solidFill>
        </p:grpSpPr>
        <p:cxnSp>
          <p:nvCxnSpPr>
            <p:cNvPr id="5" name="Straight Connector 4"/>
            <p:cNvCxnSpPr/>
            <p:nvPr/>
          </p:nvCxnSpPr>
          <p:spPr bwMode="auto">
            <a:xfrm>
              <a:off x="971600" y="1772816"/>
              <a:ext cx="7488832" cy="0"/>
            </a:xfrm>
            <a:prstGeom prst="line">
              <a:avLst/>
            </a:prstGeom>
            <a:grpFill/>
            <a:ln w="9525" cap="flat" cmpd="sng" algn="ctr">
              <a:solidFill>
                <a:srgbClr val="00A4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943206" y="1749956"/>
              <a:ext cx="1900602" cy="45719"/>
            </a:xfrm>
            <a:prstGeom prst="rect">
              <a:avLst/>
            </a:prstGeom>
            <a:grpFill/>
            <a:ln w="9525" cap="flat" cmpd="sng" algn="ctr">
              <a:solidFill>
                <a:srgbClr val="00A4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</a:endParaRPr>
            </a:p>
          </p:txBody>
        </p:sp>
      </p:grp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38200" y="3573016"/>
            <a:ext cx="5750024" cy="10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83BE"/>
                </a:solidFill>
                <a:latin typeface="+mn-lt"/>
                <a:ea typeface="ＭＳ Ｐゴシック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48" charset="-128"/>
                <a:cs typeface="+mn-cs"/>
              </a:defRPr>
            </a:lvl9pPr>
          </a:lstStyle>
          <a:p>
            <a:pPr algn="l">
              <a:defRPr/>
            </a:pPr>
            <a:r>
              <a:rPr lang="en-US" sz="2800" dirty="0" smtClean="0">
                <a:hlinkClick r:id="rId3"/>
              </a:rPr>
              <a:t>pulmrehab@rcplondon.ac.uk</a:t>
            </a:r>
            <a:endParaRPr lang="en-US" sz="2800" dirty="0" smtClean="0"/>
          </a:p>
          <a:p>
            <a:pPr algn="l"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020 3075 </a:t>
            </a:r>
            <a:r>
              <a:rPr lang="en-US" sz="2000" dirty="0" smtClean="0">
                <a:solidFill>
                  <a:srgbClr val="FFFFFF"/>
                </a:solidFill>
              </a:rPr>
              <a:t>1526</a:t>
            </a:r>
          </a:p>
          <a:p>
            <a:pPr algn="l">
              <a:defRPr/>
            </a:pPr>
            <a:r>
              <a:rPr lang="en-US" sz="2000" dirty="0" smtClean="0">
                <a:solidFill>
                  <a:srgbClr val="FFFFFF"/>
                </a:solidFill>
                <a:hlinkClick r:id="rId4"/>
              </a:rPr>
              <a:t>www.rcplondon.ac.uk/COPD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543800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00A499"/>
                </a:solidFill>
              </a:rPr>
              <a:t>Report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99" y="907200"/>
            <a:ext cx="5472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Combined results from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clinical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and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organisational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 snapshot audits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6269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Including data from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consenting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patients and registered services from England and Wales for the early 2017 audit period</a:t>
            </a:r>
            <a:endParaRPr lang="en-GB" sz="2200" dirty="0" smtClean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6601" y="3249032"/>
            <a:ext cx="468000" cy="468000"/>
            <a:chOff x="0" y="0"/>
            <a:chExt cx="467995" cy="4679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4" r="19643"/>
            <a:stretch/>
          </p:blipFill>
          <p:spPr bwMode="auto">
            <a:xfrm>
              <a:off x="42530" y="42530"/>
              <a:ext cx="404037" cy="361507"/>
            </a:xfrm>
            <a:prstGeom prst="rect">
              <a:avLst/>
            </a:prstGeom>
            <a:ln w="12700"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0" y="0"/>
              <a:ext cx="467995" cy="467995"/>
            </a:xfrm>
            <a:prstGeom prst="ellipse">
              <a:avLst/>
            </a:prstGeom>
            <a:noFill/>
            <a:ln w="19050">
              <a:solidFill>
                <a:srgbClr val="006269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00164" y="3255367"/>
            <a:ext cx="181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6269"/>
                </a:solidFill>
                <a:latin typeface="+mn-lt"/>
              </a:rPr>
              <a:t>Participation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8" y="3789280"/>
            <a:ext cx="3462489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59" y="930198"/>
            <a:ext cx="3100021" cy="4337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971600" y="291911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smtClean="0">
                <a:solidFill>
                  <a:srgbClr val="006269"/>
                </a:solidFill>
                <a:latin typeface="+mj-lt"/>
              </a:rPr>
              <a:t>Key findings and recommendations</a:t>
            </a:r>
            <a:endParaRPr lang="en-GB" sz="3500" b="1" dirty="0">
              <a:solidFill>
                <a:srgbClr val="006269"/>
              </a:solidFill>
              <a:latin typeface="+mj-lt"/>
            </a:endParaRPr>
          </a:p>
        </p:txBody>
      </p:sp>
      <p:pic>
        <p:nvPicPr>
          <p:cNvPr id="5" name="Picture 4" descr="C:\Users\kajalmortier\Downloads\670641-128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9" y="2942039"/>
            <a:ext cx="563042" cy="56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75280" y="2946206"/>
            <a:ext cx="596320" cy="596320"/>
          </a:xfrm>
          <a:prstGeom prst="ellipse">
            <a:avLst/>
          </a:prstGeom>
          <a:noFill/>
          <a:ln w="19050">
            <a:solidFill>
              <a:srgbClr val="00626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00A499"/>
                </a:solidFill>
              </a:rPr>
              <a:t>Access to PR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1520" y="260648"/>
            <a:ext cx="467995" cy="467995"/>
            <a:chOff x="0" y="0"/>
            <a:chExt cx="467995" cy="467995"/>
          </a:xfrm>
        </p:grpSpPr>
        <p:pic>
          <p:nvPicPr>
            <p:cNvPr id="13" name="Picture 12" descr="M:\COPD Stuff\Powerpoint\2639854-128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19050"/>
              <a:ext cx="428625" cy="42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Oval 13"/>
            <p:cNvSpPr/>
            <p:nvPr/>
          </p:nvSpPr>
          <p:spPr>
            <a:xfrm>
              <a:off x="0" y="0"/>
              <a:ext cx="467995" cy="467995"/>
            </a:xfrm>
            <a:prstGeom prst="ellipse">
              <a:avLst/>
            </a:prstGeom>
            <a:noFill/>
            <a:ln w="19050">
              <a:solidFill>
                <a:srgbClr val="006269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5" name="Round Same Side Corner Rectangle 14"/>
          <p:cNvSpPr/>
          <p:nvPr/>
        </p:nvSpPr>
        <p:spPr>
          <a:xfrm>
            <a:off x="251520" y="858228"/>
            <a:ext cx="8640960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Key findings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51520" y="1218228"/>
            <a:ext cx="8640960" cy="4731051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2" r="8245"/>
          <a:stretch/>
        </p:blipFill>
        <p:spPr bwMode="auto">
          <a:xfrm>
            <a:off x="2671654" y="1268760"/>
            <a:ext cx="5912888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1698" y="1460095"/>
            <a:ext cx="20940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The median waiting time between referral receipt and PR enrolment overall: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72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00A499"/>
                </a:solidFill>
              </a:rPr>
              <a:t>Access to PR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1520" y="260648"/>
            <a:ext cx="467995" cy="467995"/>
            <a:chOff x="0" y="0"/>
            <a:chExt cx="467995" cy="467995"/>
          </a:xfrm>
        </p:grpSpPr>
        <p:pic>
          <p:nvPicPr>
            <p:cNvPr id="13" name="Picture 12" descr="M:\COPD Stuff\Powerpoint\2639854-128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19050"/>
              <a:ext cx="428625" cy="42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Oval 13"/>
            <p:cNvSpPr/>
            <p:nvPr/>
          </p:nvSpPr>
          <p:spPr>
            <a:xfrm>
              <a:off x="0" y="0"/>
              <a:ext cx="467995" cy="467995"/>
            </a:xfrm>
            <a:prstGeom prst="ellipse">
              <a:avLst/>
            </a:prstGeom>
            <a:noFill/>
            <a:ln w="19050">
              <a:solidFill>
                <a:srgbClr val="006269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5" name="Round Same Side Corner Rectangle 14"/>
          <p:cNvSpPr/>
          <p:nvPr/>
        </p:nvSpPr>
        <p:spPr>
          <a:xfrm>
            <a:off x="251520" y="858228"/>
            <a:ext cx="8640959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Key findings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546242" y="1218229"/>
            <a:ext cx="4346237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447" y="4023111"/>
            <a:ext cx="187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2C81BD"/>
                </a:solidFill>
                <a:latin typeface="+mn-lt"/>
              </a:rPr>
              <a:t>Rolling</a:t>
            </a:r>
            <a:r>
              <a:rPr lang="en-GB" sz="2200" dirty="0" smtClean="0">
                <a:solidFill>
                  <a:srgbClr val="2C81BD"/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programmes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218228"/>
            <a:ext cx="4299215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26" name="Picture 2" descr="\\RCP-SA-FS01\Research$\Projects\Active CEEU projects\COPD projects\Nat COPD Audit Prog (from 2013)\Workstream - Pulmonary Rehab\Reporting\Slides\Graphic workings\Days-Green-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128">
            <a:off x="2414854" y="2196501"/>
            <a:ext cx="1494076" cy="14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\\RCP-SA-FS01\Research$\Projects\Active CEEU projects\COPD projects\Nat COPD Audit Prog (from 2013)\Workstream - Pulmonary Rehab\Reporting\Slides\Graphic workings\Days-Blue-6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992">
            <a:off x="2395922" y="3660830"/>
            <a:ext cx="1494000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30447" y="2698772"/>
            <a:ext cx="1657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7EDDD3"/>
                </a:solidFill>
                <a:latin typeface="+mn-lt"/>
              </a:rPr>
              <a:t>Cohort</a:t>
            </a:r>
            <a:r>
              <a:rPr lang="en-GB" sz="2200" dirty="0" smtClean="0">
                <a:solidFill>
                  <a:srgbClr val="7EDDD3"/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programmes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517" y="1357447"/>
            <a:ext cx="3942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Waiting times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are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longer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for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cohort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than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rolling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programmes: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4140369"/>
            <a:ext cx="187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2C81BD"/>
                </a:solidFill>
                <a:latin typeface="+mn-lt"/>
              </a:rPr>
              <a:t>Rolling</a:t>
            </a:r>
            <a:r>
              <a:rPr lang="en-GB" sz="2200" dirty="0" smtClean="0">
                <a:solidFill>
                  <a:srgbClr val="2C81BD"/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programmes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1651" y="2852936"/>
            <a:ext cx="1657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7EDDD3"/>
                </a:solidFill>
                <a:latin typeface="+mn-lt"/>
              </a:rPr>
              <a:t>Cohort</a:t>
            </a:r>
            <a:r>
              <a:rPr lang="en-GB" sz="2200" dirty="0" smtClean="0">
                <a:solidFill>
                  <a:srgbClr val="7EDDD3"/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programmes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6016" y="1340768"/>
            <a:ext cx="3960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Percentage of patients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starting PR within 90 days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is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higher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in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rolling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than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cohort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programmes: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6100" y="2945268"/>
            <a:ext cx="931060" cy="584775"/>
          </a:xfrm>
          <a:prstGeom prst="rect">
            <a:avLst/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EDDD3"/>
                </a:solidFill>
                <a:latin typeface="+mn-lt"/>
              </a:rPr>
              <a:t>52%</a:t>
            </a:r>
            <a:endParaRPr lang="en-GB" sz="3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11265" y="4177273"/>
            <a:ext cx="963107" cy="584775"/>
          </a:xfrm>
          <a:prstGeom prst="rect">
            <a:avLst/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2C81BD"/>
                </a:solidFill>
                <a:latin typeface="+mn-lt"/>
              </a:rPr>
              <a:t>66%</a:t>
            </a:r>
            <a:endParaRPr lang="en-GB" sz="3200" dirty="0">
              <a:solidFill>
                <a:srgbClr val="00626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5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00A499"/>
                </a:solidFill>
              </a:rPr>
              <a:t>Access to PR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1520" y="260648"/>
            <a:ext cx="467995" cy="467995"/>
            <a:chOff x="0" y="0"/>
            <a:chExt cx="467995" cy="467995"/>
          </a:xfrm>
        </p:grpSpPr>
        <p:pic>
          <p:nvPicPr>
            <p:cNvPr id="13" name="Picture 12" descr="M:\COPD Stuff\Powerpoint\2639854-128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19050"/>
              <a:ext cx="428625" cy="42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Oval 13"/>
            <p:cNvSpPr/>
            <p:nvPr/>
          </p:nvSpPr>
          <p:spPr>
            <a:xfrm>
              <a:off x="0" y="0"/>
              <a:ext cx="467995" cy="467995"/>
            </a:xfrm>
            <a:prstGeom prst="ellipse">
              <a:avLst/>
            </a:prstGeom>
            <a:noFill/>
            <a:ln w="19050">
              <a:solidFill>
                <a:srgbClr val="006269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5" name="Round Same Side Corner Rectangle 14"/>
          <p:cNvSpPr/>
          <p:nvPr/>
        </p:nvSpPr>
        <p:spPr>
          <a:xfrm>
            <a:off x="251520" y="858228"/>
            <a:ext cx="8640960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Key findings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51520" y="1218229"/>
            <a:ext cx="8640960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14355047"/>
              </p:ext>
            </p:extLst>
          </p:nvPr>
        </p:nvGraphicFramePr>
        <p:xfrm>
          <a:off x="4067944" y="1553682"/>
          <a:ext cx="3528392" cy="273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644007" y="4286706"/>
            <a:ext cx="4248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92%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of services accept patients with more severe disability (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MRC grade 5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), compared to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81%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in 2015.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3860059"/>
              </p:ext>
            </p:extLst>
          </p:nvPr>
        </p:nvGraphicFramePr>
        <p:xfrm>
          <a:off x="6710165" y="1628800"/>
          <a:ext cx="2325823" cy="228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64088" y="1338239"/>
            <a:ext cx="1346077" cy="430887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204" h="2123658">
                <a:moveTo>
                  <a:pt x="0" y="0"/>
                </a:moveTo>
                <a:lnTo>
                  <a:pt x="3262204" y="0"/>
                </a:lnTo>
                <a:lnTo>
                  <a:pt x="1609251" y="71688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2017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2985" y="1413937"/>
            <a:ext cx="965479" cy="430887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204" h="2123658">
                <a:moveTo>
                  <a:pt x="0" y="0"/>
                </a:moveTo>
                <a:lnTo>
                  <a:pt x="3262204" y="0"/>
                </a:lnTo>
                <a:lnTo>
                  <a:pt x="1609251" y="71688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6269"/>
                </a:solidFill>
                <a:latin typeface="+mn-lt"/>
              </a:rPr>
              <a:t>2015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pic>
        <p:nvPicPr>
          <p:cNvPr id="1026" name="Picture 2" descr="\\rcp-sa-fs01\research$\Projects\Active CEEU projects\COPD projects\Nat COPD Audit Prog (from 2013)\Workstream - Pulmonary Rehab\Reporting\Combined report - drafts\Graphics\Bicep curl mid te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4" y="4302932"/>
            <a:ext cx="642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\\rcp-sa-fs01\research$\Projects\Active CEEU projects\COPD projects\Nat COPD Audit Prog (from 2013)\Workstream - Pulmonary Rehab\Reporting\Combined report - drafts\Graphics\Bicep curl mid te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95" y="4329200"/>
            <a:ext cx="642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\\rcp-sa-fs01\research$\Projects\Active CEEU projects\COPD projects\Nat COPD Audit Prog (from 2013)\Workstream - Pulmonary Rehab\Reporting\Combined report - drafts\Graphics\Bicep curl mid te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64" y="4296977"/>
            <a:ext cx="642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\\rcp-sa-fs01\research$\Projects\Active CEEU projects\COPD projects\Nat COPD Audit Prog (from 2013)\Workstream - Pulmonary Rehab\Reporting\Combined report - drafts\Graphics\Bicep curl mid te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28" y="4296977"/>
            <a:ext cx="642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\\rcp-sa-fs01\research$\Projects\Active CEEU projects\COPD projects\Nat COPD Audit Prog (from 2013)\Workstream - Pulmonary Rehab\Reporting\Combined report - drafts\Graphics\Bicep curl mid te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0" y="4293296"/>
            <a:ext cx="642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\\rcp-sa-fs01\research$\Projects\Active CEEU projects\COPD projects\Nat COPD Audit Prog (from 2013)\Workstream - Pulmonary Rehab\Reporting\Combined report - drafts\Graphics\Bicep curl mid te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95" y="3299446"/>
            <a:ext cx="642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\\rcp-sa-fs01\research$\Projects\Active CEEU projects\COPD projects\Nat COPD Audit Prog (from 2013)\Workstream - Pulmonary Rehab\Reporting\Combined report - drafts\Graphics\Bicep curl mid te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20" y="3299446"/>
            <a:ext cx="642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\\rcp-sa-fs01\research$\Projects\Active CEEU projects\COPD projects\Nat COPD Audit Prog (from 2013)\Workstream - Pulmonary Rehab\Reporting\Combined report - drafts\Graphics\Bicep curl mid te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56" y="3299446"/>
            <a:ext cx="642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\\rcp-sa-fs01\research$\Projects\Active CEEU projects\COPD projects\Nat COPD Audit Prog (from 2013)\Workstream - Pulmonary Rehab\Reporting\Combined report - drafts\Graphics\Bicep curl mid te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0" y="3318559"/>
            <a:ext cx="642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\\rcp-sa-fs01\research$\Projects\Active CEEU projects\COPD projects\Nat COPD Audit Prog (from 2013)\Workstream - Pulmonary Rehab\Reporting\Combined report - drafts\Graphics\Bicep curl mid teal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90954" y="3299446"/>
            <a:ext cx="642000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4572000" y="1218228"/>
            <a:ext cx="4320480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589" y="1499880"/>
            <a:ext cx="4133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Whilst the majority of services  accepted patients with conditions other than COPD (</a:t>
            </a:r>
            <a:r>
              <a:rPr lang="en-GB" sz="2200" dirty="0" err="1" smtClean="0">
                <a:solidFill>
                  <a:srgbClr val="006269"/>
                </a:solidFill>
                <a:latin typeface="+mn-lt"/>
              </a:rPr>
              <a:t>eg</a:t>
            </a:r>
            <a:r>
              <a:rPr lang="en-GB" sz="2200" dirty="0">
                <a:solidFill>
                  <a:srgbClr val="006269"/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asthma, lung cancer, heart failure), </a:t>
            </a:r>
            <a:r>
              <a:rPr lang="en-GB" sz="2200" b="1" dirty="0" smtClean="0">
                <a:solidFill>
                  <a:srgbClr val="FF9999"/>
                </a:solidFill>
                <a:latin typeface="+mn-lt"/>
              </a:rPr>
              <a:t>5%</a:t>
            </a:r>
            <a:r>
              <a:rPr lang="en-GB" sz="2200" dirty="0">
                <a:solidFill>
                  <a:srgbClr val="FF9999"/>
                </a:solidFill>
                <a:latin typeface="+mn-lt"/>
              </a:rPr>
              <a:t>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do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</a:t>
            </a:r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not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.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pic>
        <p:nvPicPr>
          <p:cNvPr id="4" name="Picture 2" descr="\\RCP-SA-FS01\Research$\Projects\Active CEEU projects\COPD projects\Nat COPD Audit Prog (from 2013)\Workstream - Pulmonary Rehab\Reporting\Slides\Graphic workings\half bicep curl r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3" y="3748596"/>
            <a:ext cx="481013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00A499"/>
                </a:solidFill>
              </a:rPr>
              <a:t>Access to PR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1520" y="260648"/>
            <a:ext cx="467995" cy="467995"/>
            <a:chOff x="0" y="0"/>
            <a:chExt cx="467995" cy="467995"/>
          </a:xfrm>
        </p:grpSpPr>
        <p:pic>
          <p:nvPicPr>
            <p:cNvPr id="13" name="Picture 12" descr="M:\COPD Stuff\Powerpoint\2639854-128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19050"/>
              <a:ext cx="428625" cy="42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Oval 13"/>
            <p:cNvSpPr/>
            <p:nvPr/>
          </p:nvSpPr>
          <p:spPr>
            <a:xfrm>
              <a:off x="0" y="0"/>
              <a:ext cx="467995" cy="467995"/>
            </a:xfrm>
            <a:prstGeom prst="ellipse">
              <a:avLst/>
            </a:prstGeom>
            <a:noFill/>
            <a:ln w="19050">
              <a:solidFill>
                <a:srgbClr val="006269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5" name="Round Same Side Corner Rectangle 14"/>
          <p:cNvSpPr/>
          <p:nvPr/>
        </p:nvSpPr>
        <p:spPr>
          <a:xfrm>
            <a:off x="251520" y="858228"/>
            <a:ext cx="8640960" cy="360000"/>
          </a:xfrm>
          <a:prstGeom prst="round2SameRect">
            <a:avLst/>
          </a:prstGeom>
          <a:solidFill>
            <a:srgbClr val="934EBE"/>
          </a:solidFill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National QI priority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20" y="3284984"/>
            <a:ext cx="4248472" cy="2448272"/>
          </a:xfrm>
          <a:prstGeom prst="rect">
            <a:avLst/>
          </a:prstGeom>
          <a:noFill/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4008" y="2996950"/>
            <a:ext cx="4248472" cy="2736305"/>
          </a:xfrm>
          <a:prstGeom prst="rect">
            <a:avLst/>
          </a:prstGeom>
          <a:noFill/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9487" y="3723823"/>
            <a:ext cx="3968497" cy="1446550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72404"/>
              <a:gd name="connsiteY0" fmla="*/ 0 h 2123659"/>
              <a:gd name="connsiteX1" fmla="*/ 3262204 w 3272404"/>
              <a:gd name="connsiteY1" fmla="*/ 0 h 2123659"/>
              <a:gd name="connsiteX2" fmla="*/ 3272404 w 3272404"/>
              <a:gd name="connsiteY2" fmla="*/ 2123659 h 2123659"/>
              <a:gd name="connsiteX3" fmla="*/ 0 w 3272404"/>
              <a:gd name="connsiteY3" fmla="*/ 2123658 h 2123659"/>
              <a:gd name="connsiteX4" fmla="*/ 0 w 3272404"/>
              <a:gd name="connsiteY4" fmla="*/ 0 h 212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404" h="2123659">
                <a:moveTo>
                  <a:pt x="0" y="0"/>
                </a:moveTo>
                <a:lnTo>
                  <a:pt x="3262204" y="0"/>
                </a:lnTo>
                <a:lnTo>
                  <a:pt x="3272404" y="212365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269"/>
                </a:solidFill>
                <a:latin typeface="+mn-lt"/>
              </a:rPr>
              <a:t>BTS Quality Standard 1bᵃ</a:t>
            </a:r>
          </a:p>
          <a:p>
            <a:r>
              <a:rPr lang="en-US" sz="2200" dirty="0" smtClean="0">
                <a:solidFill>
                  <a:srgbClr val="006269"/>
                </a:solidFill>
                <a:latin typeface="+mn-lt"/>
              </a:rPr>
              <a:t>People referred for PR should be enrolled within 3 months of service receipt of referral.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4198" y="3257108"/>
            <a:ext cx="4092476" cy="1107996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72404"/>
              <a:gd name="connsiteY0" fmla="*/ 0 h 2123659"/>
              <a:gd name="connsiteX1" fmla="*/ 3262204 w 3272404"/>
              <a:gd name="connsiteY1" fmla="*/ 0 h 2123659"/>
              <a:gd name="connsiteX2" fmla="*/ 3272404 w 3272404"/>
              <a:gd name="connsiteY2" fmla="*/ 2123659 h 2123659"/>
              <a:gd name="connsiteX3" fmla="*/ 0 w 3272404"/>
              <a:gd name="connsiteY3" fmla="*/ 2123658 h 2123659"/>
              <a:gd name="connsiteX4" fmla="*/ 0 w 3272404"/>
              <a:gd name="connsiteY4" fmla="*/ 0 h 212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404" h="2123659">
                <a:moveTo>
                  <a:pt x="0" y="0"/>
                </a:moveTo>
                <a:lnTo>
                  <a:pt x="3262204" y="0"/>
                </a:lnTo>
                <a:lnTo>
                  <a:pt x="3272404" y="212365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6269"/>
                </a:solidFill>
                <a:latin typeface="+mn-lt"/>
              </a:rPr>
              <a:t>Services that </a:t>
            </a:r>
            <a:r>
              <a:rPr lang="en-US" sz="2200" b="1" dirty="0">
                <a:solidFill>
                  <a:srgbClr val="006269"/>
                </a:solidFill>
                <a:latin typeface="+mn-lt"/>
              </a:rPr>
              <a:t>solely run cohort</a:t>
            </a:r>
            <a:r>
              <a:rPr lang="en-US" sz="2200" dirty="0">
                <a:solidFill>
                  <a:srgbClr val="006269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6269"/>
                </a:solidFill>
                <a:latin typeface="+mn-lt"/>
              </a:rPr>
              <a:t>programmes</a:t>
            </a:r>
            <a:r>
              <a:rPr lang="en-US" sz="2200" dirty="0" smtClean="0">
                <a:solidFill>
                  <a:srgbClr val="006269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6269"/>
                </a:solidFill>
                <a:latin typeface="+mn-lt"/>
              </a:rPr>
              <a:t>and struggle with waiting </a:t>
            </a:r>
            <a:r>
              <a:rPr lang="en-US" sz="2200" dirty="0" smtClean="0">
                <a:solidFill>
                  <a:srgbClr val="006269"/>
                </a:solidFill>
                <a:latin typeface="+mn-lt"/>
              </a:rPr>
              <a:t>times: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6911" y="4248964"/>
            <a:ext cx="3899545" cy="1446550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72404"/>
              <a:gd name="connsiteY0" fmla="*/ 0 h 2123659"/>
              <a:gd name="connsiteX1" fmla="*/ 3262204 w 3272404"/>
              <a:gd name="connsiteY1" fmla="*/ 0 h 2123659"/>
              <a:gd name="connsiteX2" fmla="*/ 3272404 w 3272404"/>
              <a:gd name="connsiteY2" fmla="*/ 2123659 h 2123659"/>
              <a:gd name="connsiteX3" fmla="*/ 0 w 3272404"/>
              <a:gd name="connsiteY3" fmla="*/ 2123658 h 2123659"/>
              <a:gd name="connsiteX4" fmla="*/ 0 w 3272404"/>
              <a:gd name="connsiteY4" fmla="*/ 0 h 212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404" h="2123659">
                <a:moveTo>
                  <a:pt x="0" y="0"/>
                </a:moveTo>
                <a:lnTo>
                  <a:pt x="3262204" y="0"/>
                </a:lnTo>
                <a:lnTo>
                  <a:pt x="3272404" y="212365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269"/>
                </a:solidFill>
                <a:latin typeface="+mn-lt"/>
              </a:rPr>
              <a:t>Consider changing to a </a:t>
            </a:r>
            <a:r>
              <a:rPr lang="en-US" sz="2200" b="1" dirty="0">
                <a:solidFill>
                  <a:srgbClr val="006269"/>
                </a:solidFill>
                <a:latin typeface="+mn-lt"/>
              </a:rPr>
              <a:t>rolling design </a:t>
            </a:r>
            <a:r>
              <a:rPr lang="en-US" sz="2200" dirty="0">
                <a:solidFill>
                  <a:srgbClr val="006269"/>
                </a:solidFill>
                <a:latin typeface="+mn-lt"/>
              </a:rPr>
              <a:t>(or to a </a:t>
            </a:r>
            <a:r>
              <a:rPr lang="en-US" sz="2200" b="1" dirty="0">
                <a:solidFill>
                  <a:srgbClr val="006269"/>
                </a:solidFill>
                <a:latin typeface="+mn-lt"/>
              </a:rPr>
              <a:t>combination</a:t>
            </a:r>
            <a:r>
              <a:rPr lang="en-US" sz="2200" dirty="0">
                <a:solidFill>
                  <a:srgbClr val="006269"/>
                </a:solidFill>
                <a:latin typeface="+mn-lt"/>
              </a:rPr>
              <a:t> of the two) to deliver this objective.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pic>
        <p:nvPicPr>
          <p:cNvPr id="33" name="Picture 32" descr="C:\Users\kajalmortier\Downloads\if_ic_filter_1_48px_352346.png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4199"/>
            <a:ext cx="582633" cy="5826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1115616" y="1355050"/>
            <a:ext cx="5328592" cy="1446550"/>
          </a:xfrm>
          <a:custGeom>
            <a:avLst/>
            <a:gdLst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3262204 w 3262204"/>
              <a:gd name="connsiteY2" fmla="*/ 2123658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2617435 w 3262204"/>
              <a:gd name="connsiteY2" fmla="*/ 174851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  <a:gd name="connsiteX0" fmla="*/ 0 w 3262204"/>
              <a:gd name="connsiteY0" fmla="*/ 0 h 3237350"/>
              <a:gd name="connsiteX1" fmla="*/ 3262204 w 3262204"/>
              <a:gd name="connsiteY1" fmla="*/ 0 h 3237350"/>
              <a:gd name="connsiteX2" fmla="*/ 2382974 w 3262204"/>
              <a:gd name="connsiteY2" fmla="*/ 3237350 h 3237350"/>
              <a:gd name="connsiteX3" fmla="*/ 0 w 3262204"/>
              <a:gd name="connsiteY3" fmla="*/ 2123658 h 3237350"/>
              <a:gd name="connsiteX4" fmla="*/ 0 w 3262204"/>
              <a:gd name="connsiteY4" fmla="*/ 0 h 3237350"/>
              <a:gd name="connsiteX0" fmla="*/ 0 w 3262204"/>
              <a:gd name="connsiteY0" fmla="*/ 0 h 2123658"/>
              <a:gd name="connsiteX1" fmla="*/ 3262204 w 3262204"/>
              <a:gd name="connsiteY1" fmla="*/ 0 h 2123658"/>
              <a:gd name="connsiteX2" fmla="*/ 1609251 w 3262204"/>
              <a:gd name="connsiteY2" fmla="*/ 716889 h 2123658"/>
              <a:gd name="connsiteX3" fmla="*/ 0 w 3262204"/>
              <a:gd name="connsiteY3" fmla="*/ 2123658 h 2123658"/>
              <a:gd name="connsiteX4" fmla="*/ 0 w 3262204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204" h="2123658">
                <a:moveTo>
                  <a:pt x="0" y="0"/>
                </a:moveTo>
                <a:lnTo>
                  <a:pt x="3262204" y="0"/>
                </a:lnTo>
                <a:lnTo>
                  <a:pt x="1609251" y="716889"/>
                </a:lnTo>
                <a:lnTo>
                  <a:pt x="0" y="212365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6269"/>
                </a:solidFill>
                <a:latin typeface="+mn-lt"/>
              </a:rPr>
              <a:t>Reduce waiting times</a:t>
            </a:r>
          </a:p>
          <a:p>
            <a:r>
              <a:rPr lang="en-US" sz="2200" dirty="0" smtClean="0">
                <a:solidFill>
                  <a:srgbClr val="006269"/>
                </a:solidFill>
                <a:latin typeface="+mn-lt"/>
              </a:rPr>
              <a:t>Services should set an achievement target 85% enrolment of those referred for PR within 90 days.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/>
          <a:stretch/>
        </p:blipFill>
        <p:spPr bwMode="auto">
          <a:xfrm>
            <a:off x="525398" y="1988840"/>
            <a:ext cx="56812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55180" y="1235491"/>
            <a:ext cx="8637300" cy="1617446"/>
          </a:xfrm>
          <a:prstGeom prst="rect">
            <a:avLst/>
          </a:prstGeom>
          <a:noFill/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48" name="Picture 3" descr="\\RCP-SA-FS01\Research$\Projects\Active CEEU projects\COPD projects\Nat COPD Audit Prog (from 2013)\Workstream - Pulmonary Rehab\Reporting\Slides\Graphic workings\lung person grey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/>
          <a:stretch/>
        </p:blipFill>
        <p:spPr bwMode="auto">
          <a:xfrm>
            <a:off x="8234307" y="2054301"/>
            <a:ext cx="44214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\\RCP-SA-FS01\Research$\Projects\Active CEEU projects\COPD projects\Nat COPD Audit Prog (from 2013)\Workstream - Pulmonary Rehab\Reporting\Slides\Graphic workings\lung person te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/>
          <a:stretch/>
        </p:blipFill>
        <p:spPr bwMode="auto">
          <a:xfrm>
            <a:off x="7502751" y="1372790"/>
            <a:ext cx="44214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\\RCP-SA-FS01\Research$\Projects\Active CEEU projects\COPD projects\Nat COPD Audit Prog (from 2013)\Workstream - Pulmonary Rehab\Reporting\Slides\Graphic workings\lung person te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/>
          <a:stretch/>
        </p:blipFill>
        <p:spPr bwMode="auto">
          <a:xfrm>
            <a:off x="7857519" y="1372790"/>
            <a:ext cx="44214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\\RCP-SA-FS01\Research$\Projects\Active CEEU projects\COPD projects\Nat COPD Audit Prog (from 2013)\Workstream - Pulmonary Rehab\Reporting\Slides\Graphic workings\lung person te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/>
          <a:stretch/>
        </p:blipFill>
        <p:spPr bwMode="auto">
          <a:xfrm>
            <a:off x="8234307" y="1379431"/>
            <a:ext cx="44214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\\RCP-SA-FS01\Research$\Projects\Active CEEU projects\COPD projects\Nat COPD Audit Prog (from 2013)\Workstream - Pulmonary Rehab\Reporting\Slides\Graphic workings\lung person te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/>
          <a:stretch/>
        </p:blipFill>
        <p:spPr bwMode="auto">
          <a:xfrm>
            <a:off x="6761994" y="1374441"/>
            <a:ext cx="44214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\\RCP-SA-FS01\Research$\Projects\Active CEEU projects\COPD projects\Nat COPD Audit Prog (from 2013)\Workstream - Pulmonary Rehab\Reporting\Slides\Graphic workings\lung person te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/>
          <a:stretch/>
        </p:blipFill>
        <p:spPr bwMode="auto">
          <a:xfrm>
            <a:off x="7142235" y="1372790"/>
            <a:ext cx="44214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\\RCP-SA-FS01\Research$\Projects\Active CEEU projects\COPD projects\Nat COPD Audit Prog (from 2013)\Workstream - Pulmonary Rehab\Reporting\Slides\Graphic workings\lung person te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/>
          <a:stretch/>
        </p:blipFill>
        <p:spPr bwMode="auto">
          <a:xfrm>
            <a:off x="6761993" y="2054301"/>
            <a:ext cx="44214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\\RCP-SA-FS01\Research$\Projects\Active CEEU projects\COPD projects\Nat COPD Audit Prog (from 2013)\Workstream - Pulmonary Rehab\Reporting\Slides\Graphic workings\lung person te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/>
          <a:stretch/>
        </p:blipFill>
        <p:spPr bwMode="auto">
          <a:xfrm>
            <a:off x="7142235" y="2054301"/>
            <a:ext cx="44214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\\RCP-SA-FS01\Research$\Projects\Active CEEU projects\COPD projects\Nat COPD Audit Prog (from 2013)\Workstream - Pulmonary Rehab\Reporting\Slides\Graphic workings\lung person te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/>
          <a:stretch/>
        </p:blipFill>
        <p:spPr bwMode="auto">
          <a:xfrm>
            <a:off x="7502751" y="2054301"/>
            <a:ext cx="44214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\\RCP-SA-FS01\Research$\Projects\Active CEEU projects\COPD projects\Nat COPD Audit Prog (from 2013)\Workstream - Pulmonary Rehab\Reporting\Slides\Graphic workings\lung person grey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3"/>
          <a:stretch/>
        </p:blipFill>
        <p:spPr bwMode="auto">
          <a:xfrm>
            <a:off x="7873295" y="2384920"/>
            <a:ext cx="44214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\\RCP-SA-FS01\Research$\Projects\Active CEEU projects\COPD projects\Nat COPD Audit Prog (from 2013)\Workstream - Pulmonary Rehab\Reporting\Slides\Graphic workings\lung person te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6" r="3568" b="40787"/>
          <a:stretch/>
        </p:blipFill>
        <p:spPr bwMode="auto">
          <a:xfrm>
            <a:off x="7873295" y="2060920"/>
            <a:ext cx="426374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 Same Side Corner Rectangle 25"/>
          <p:cNvSpPr/>
          <p:nvPr/>
        </p:nvSpPr>
        <p:spPr>
          <a:xfrm>
            <a:off x="255180" y="2924983"/>
            <a:ext cx="4244811" cy="360000"/>
          </a:xfrm>
          <a:prstGeom prst="round2SameRect">
            <a:avLst/>
          </a:prstGeom>
          <a:solidFill>
            <a:srgbClr val="934EBE"/>
          </a:solidFill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How this priority was derived</a:t>
            </a:r>
          </a:p>
        </p:txBody>
      </p:sp>
      <p:sp>
        <p:nvSpPr>
          <p:cNvPr id="28" name="Round Same Side Corner Rectangle 27"/>
          <p:cNvSpPr/>
          <p:nvPr/>
        </p:nvSpPr>
        <p:spPr>
          <a:xfrm>
            <a:off x="4644008" y="2924984"/>
            <a:ext cx="4248472" cy="360000"/>
          </a:xfrm>
          <a:prstGeom prst="round2SameRect">
            <a:avLst/>
          </a:prstGeom>
          <a:solidFill>
            <a:srgbClr val="934EBE"/>
          </a:solidFill>
          <a:ln>
            <a:solidFill>
              <a:srgbClr val="934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Tips on how to achieve this</a:t>
            </a:r>
          </a:p>
        </p:txBody>
      </p:sp>
    </p:spTree>
    <p:extLst>
      <p:ext uri="{BB962C8B-B14F-4D97-AF65-F5344CB8AC3E}">
        <p14:creationId xmlns:p14="http://schemas.microsoft.com/office/powerpoint/2010/main" val="20230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6895728" cy="467995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00A499"/>
                </a:solidFill>
              </a:rPr>
              <a:t>Quality of PR services</a:t>
            </a:r>
            <a:endParaRPr lang="en-US" sz="3500" dirty="0" smtClean="0">
              <a:solidFill>
                <a:srgbClr val="00A499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520" y="260648"/>
            <a:ext cx="467995" cy="467995"/>
          </a:xfrm>
          <a:prstGeom prst="ellipse">
            <a:avLst/>
          </a:prstGeom>
          <a:noFill/>
          <a:ln w="19050">
            <a:solidFill>
              <a:srgbClr val="00626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251520" y="858228"/>
            <a:ext cx="8640960" cy="360000"/>
          </a:xfrm>
          <a:prstGeom prst="round2SameRect">
            <a:avLst/>
          </a:prstGeom>
          <a:solidFill>
            <a:srgbClr val="006269"/>
          </a:solidFill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Key findings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51521" y="1218229"/>
            <a:ext cx="8637298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0170" y="1218228"/>
            <a:ext cx="4322310" cy="4515028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171" y="1412776"/>
            <a:ext cx="398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68%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 of patients do not complete a recommended practice exercise test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9" y="2636425"/>
            <a:ext cx="3516093" cy="302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3737"/>
            <a:ext cx="4003222" cy="157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868143" y="4001869"/>
            <a:ext cx="28950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006269"/>
                </a:solidFill>
                <a:latin typeface="+mn-lt"/>
              </a:rPr>
              <a:t>10% </a:t>
            </a:r>
            <a:r>
              <a:rPr lang="en-GB" sz="2200" dirty="0" smtClean="0">
                <a:solidFill>
                  <a:srgbClr val="006269"/>
                </a:solidFill>
                <a:latin typeface="+mn-lt"/>
              </a:rPr>
              <a:t>of services did not offer individually prescribed aerobic or resistance training</a:t>
            </a:r>
            <a:endParaRPr lang="en-GB" sz="2200" dirty="0">
              <a:solidFill>
                <a:srgbClr val="006269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59933" y="3149056"/>
            <a:ext cx="3124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006269"/>
                </a:solidFill>
                <a:latin typeface="+mn-lt"/>
              </a:rPr>
              <a:t>* 6MWT = six minute walk test</a:t>
            </a:r>
            <a:endParaRPr lang="en-GB" sz="1600" i="1" dirty="0">
              <a:solidFill>
                <a:srgbClr val="006269"/>
              </a:solidFill>
              <a:latin typeface="+mn-lt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7" y="4108111"/>
            <a:ext cx="1193097" cy="119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571999" y="3789040"/>
            <a:ext cx="4320481" cy="1944216"/>
          </a:xfrm>
          <a:prstGeom prst="rect">
            <a:avLst/>
          </a:prstGeom>
          <a:noFill/>
          <a:ln>
            <a:solidFill>
              <a:srgbClr val="00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A499"/>
              </a:solidFill>
            </a:endParaRPr>
          </a:p>
        </p:txBody>
      </p:sp>
      <p:pic>
        <p:nvPicPr>
          <p:cNvPr id="34" name="Picture 33" descr="C:\Users\kajalmortier\Downloads\216469-12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5" y="270173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45"/>
          <p:cNvSpPr/>
          <p:nvPr/>
        </p:nvSpPr>
        <p:spPr bwMode="auto">
          <a:xfrm>
            <a:off x="4870892" y="5164611"/>
            <a:ext cx="792000" cy="90060"/>
          </a:xfrm>
          <a:prstGeom prst="rect">
            <a:avLst/>
          </a:prstGeom>
          <a:solidFill>
            <a:srgbClr val="00A499"/>
          </a:solidFill>
          <a:ln w="9525" cap="flat" cmpd="sng" algn="ctr">
            <a:solidFill>
              <a:srgbClr val="00A4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3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6428</TotalTime>
  <Words>1660</Words>
  <Application>Microsoft Office PowerPoint</Application>
  <PresentationFormat>On-screen Show (4:3)</PresentationFormat>
  <Paragraphs>251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Blank Presentation</vt:lpstr>
      <vt:lpstr>Office Theme</vt:lpstr>
      <vt:lpstr>PowerPoint Presentation</vt:lpstr>
      <vt:lpstr>PowerPoint Presentation</vt:lpstr>
      <vt:lpstr>Report overview</vt:lpstr>
      <vt:lpstr>PowerPoint Presentation</vt:lpstr>
      <vt:lpstr>Access to PR</vt:lpstr>
      <vt:lpstr>Access to PR</vt:lpstr>
      <vt:lpstr>Access to PR</vt:lpstr>
      <vt:lpstr>Access to PR</vt:lpstr>
      <vt:lpstr>Quality of PR services</vt:lpstr>
      <vt:lpstr>Quality of PR services</vt:lpstr>
      <vt:lpstr>Quality of PR services</vt:lpstr>
      <vt:lpstr>Outcomes of treatment</vt:lpstr>
      <vt:lpstr>Outcomes of treatment</vt:lpstr>
      <vt:lpstr>And so, what next?</vt:lpstr>
      <vt:lpstr>Quality improvement</vt:lpstr>
      <vt:lpstr>Quality improvement</vt:lpstr>
      <vt:lpstr>Driver diagram example</vt:lpstr>
      <vt:lpstr>Quality improvement</vt:lpstr>
      <vt:lpstr>Quality improvement</vt:lpstr>
      <vt:lpstr>Quality improvement</vt:lpstr>
      <vt:lpstr>Quality improvement</vt:lpstr>
      <vt:lpstr>Quality improvement</vt:lpstr>
      <vt:lpstr>Useful quality improvement resources</vt:lpstr>
      <vt:lpstr>Useful quality improvement resources</vt:lpstr>
      <vt:lpstr>PowerPoint Presentation</vt:lpstr>
    </vt:vector>
  </TitlesOfParts>
  <Company>Royal College of Physicians; www.rcplondon.ac.uk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Royal College of Physicians;www.rcplondon.ac.uk</dc:creator>
  <cp:lastModifiedBy>Kajal Mortier</cp:lastModifiedBy>
  <cp:revision>484</cp:revision>
  <cp:lastPrinted>2017-12-20T15:34:37Z</cp:lastPrinted>
  <dcterms:created xsi:type="dcterms:W3CDTF">2010-12-04T16:03:43Z</dcterms:created>
  <dcterms:modified xsi:type="dcterms:W3CDTF">2018-03-29T13:58:51Z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4cbd118f-8651-413b-9587-824fef36e430</vt:lpwstr>
  </property>
</Properties>
</file>